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0"/>
  </p:notesMasterIdLst>
  <p:sldIdLst>
    <p:sldId id="290" r:id="rId2"/>
    <p:sldId id="257" r:id="rId3"/>
    <p:sldId id="258" r:id="rId4"/>
    <p:sldId id="259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9" r:id="rId13"/>
    <p:sldId id="268" r:id="rId14"/>
    <p:sldId id="271" r:id="rId15"/>
    <p:sldId id="272" r:id="rId16"/>
    <p:sldId id="273" r:id="rId17"/>
    <p:sldId id="274" r:id="rId18"/>
    <p:sldId id="275" r:id="rId19"/>
    <p:sldId id="276" r:id="rId20"/>
    <p:sldId id="277" r:id="rId21"/>
    <p:sldId id="278" r:id="rId22"/>
    <p:sldId id="280" r:id="rId23"/>
    <p:sldId id="281" r:id="rId24"/>
    <p:sldId id="284" r:id="rId25"/>
    <p:sldId id="286" r:id="rId26"/>
    <p:sldId id="287" r:id="rId27"/>
    <p:sldId id="288" r:id="rId28"/>
    <p:sldId id="289" r:id="rId2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99"/>
    <a:srgbClr val="006600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775DCB02-9BB8-47FD-8907-85C794F793BA}" styleName="Стиль из темы 1 - акцент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438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8513DA0-4E4B-4078-8104-21CC5ED541D4}" type="datetimeFigureOut">
              <a:rPr lang="ru-RU" smtClean="0"/>
              <a:pPr/>
              <a:t>07.12.2016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2E18AAC-F5EB-4A8B-9197-BB590E0BF5FF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E18AAC-F5EB-4A8B-9197-BB590E0BF5FF}" type="slidenum">
              <a:rPr lang="ru-RU" smtClean="0"/>
              <a:pPr/>
              <a:t>15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6A6FAAC5-D179-428D-992F-9497F59B3C0C}" type="datetimeFigureOut">
              <a:rPr lang="ru-RU" smtClean="0"/>
              <a:pPr/>
              <a:t>07.12.2016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E9650AD6-06D6-4300-B167-E0D4850609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6FAAC5-D179-428D-992F-9497F59B3C0C}" type="datetimeFigureOut">
              <a:rPr lang="ru-RU" smtClean="0"/>
              <a:pPr/>
              <a:t>07.12.2016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650AD6-06D6-4300-B167-E0D4850609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6FAAC5-D179-428D-992F-9497F59B3C0C}" type="datetimeFigureOut">
              <a:rPr lang="ru-RU" smtClean="0"/>
              <a:pPr/>
              <a:t>07.12.2016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650AD6-06D6-4300-B167-E0D4850609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6A6FAAC5-D179-428D-992F-9497F59B3C0C}" type="datetimeFigureOut">
              <a:rPr lang="ru-RU" smtClean="0"/>
              <a:pPr/>
              <a:t>07.12.2016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E9650AD6-06D6-4300-B167-E0D4850609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6A6FAAC5-D179-428D-992F-9497F59B3C0C}" type="datetimeFigureOut">
              <a:rPr lang="ru-RU" smtClean="0"/>
              <a:pPr/>
              <a:t>07.12.2016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E9650AD6-06D6-4300-B167-E0D4850609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6FAAC5-D179-428D-992F-9497F59B3C0C}" type="datetimeFigureOut">
              <a:rPr lang="ru-RU" smtClean="0"/>
              <a:pPr/>
              <a:t>07.12.2016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650AD6-06D6-4300-B167-E0D4850609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6FAAC5-D179-428D-992F-9497F59B3C0C}" type="datetimeFigureOut">
              <a:rPr lang="ru-RU" smtClean="0"/>
              <a:pPr/>
              <a:t>07.12.2016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650AD6-06D6-4300-B167-E0D4850609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6A6FAAC5-D179-428D-992F-9497F59B3C0C}" type="datetimeFigureOut">
              <a:rPr lang="ru-RU" smtClean="0"/>
              <a:pPr/>
              <a:t>07.12.2016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E9650AD6-06D6-4300-B167-E0D4850609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6FAAC5-D179-428D-992F-9497F59B3C0C}" type="datetimeFigureOut">
              <a:rPr lang="ru-RU" smtClean="0"/>
              <a:pPr/>
              <a:t>07.12.2016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650AD6-06D6-4300-B167-E0D4850609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Содержимое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6A6FAAC5-D179-428D-992F-9497F59B3C0C}" type="datetimeFigureOut">
              <a:rPr lang="ru-RU" smtClean="0"/>
              <a:pPr/>
              <a:t>07.12.2016</a:t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E9650AD6-06D6-4300-B167-E0D4850609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6A6FAAC5-D179-428D-992F-9497F59B3C0C}" type="datetimeFigureOut">
              <a:rPr lang="ru-RU" smtClean="0"/>
              <a:pPr/>
              <a:t>07.12.2016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E9650AD6-06D6-4300-B167-E0D4850609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6A6FAAC5-D179-428D-992F-9497F59B3C0C}" type="datetimeFigureOut">
              <a:rPr lang="ru-RU" smtClean="0"/>
              <a:pPr/>
              <a:t>07.12.2016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E9650AD6-06D6-4300-B167-E0D4850609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hyperlink" Target="http://dic.academic.ru/dic.nsf/rus_orthography/31658/&#1082;&#1086;" TargetMode="External"/><Relationship Id="rId2" Type="http://schemas.openxmlformats.org/officeDocument/2006/relationships/hyperlink" Target="http://dic.academic.ru/dic.nsf/rus_orthography/47410/&#1085;&#1072;&#1082;&#1086;&#1085;&#1077;&#1094;" TargetMode="Externa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hyperlink" Target="http://dic.academic.ru/dic.nsf/rus_orthography/13310/&#1074;&#1089;&#1077;" TargetMode="External"/><Relationship Id="rId2" Type="http://schemas.openxmlformats.org/officeDocument/2006/relationships/hyperlink" Target="http://dic.academic.ru/dic.nsf/rus_orthography/8893/&#1074;" TargetMode="Externa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hyperlink" Target="http://dic.academic.ru/dic.nsf/rus_orthography/31658/&#1082;&#1086;" TargetMode="External"/><Relationship Id="rId2" Type="http://schemas.openxmlformats.org/officeDocument/2006/relationships/hyperlink" Target="http://dic.academic.ru/dic.nsf/rus_orthography/47410/&#1085;&#1072;&#1082;&#1086;&#1085;&#1077;&#1094;" TargetMode="Externa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07704" y="1484784"/>
            <a:ext cx="6532240" cy="2053590"/>
          </a:xfrm>
        </p:spPr>
        <p:txBody>
          <a:bodyPr>
            <a:noAutofit/>
          </a:bodyPr>
          <a:lstStyle/>
          <a:p>
            <a:pPr algn="ctr"/>
            <a:r>
              <a:rPr lang="ru-RU" sz="4000" dirty="0" smtClean="0"/>
              <a:t>Слитное, дефисное и раздельное написание разных частей речи</a:t>
            </a:r>
            <a:endParaRPr lang="ru-RU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51520" y="260648"/>
            <a:ext cx="8496944" cy="4873752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2. Наречия с приставкой </a:t>
            </a:r>
            <a:r>
              <a:rPr lang="ru-RU" b="1" dirty="0" smtClean="0">
                <a:solidFill>
                  <a:srgbClr val="000099"/>
                </a:solidFill>
              </a:rPr>
              <a:t>В- (ВО-) </a:t>
            </a:r>
            <a:r>
              <a:rPr lang="ru-RU" dirty="0" smtClean="0"/>
              <a:t>и суффиксом  </a:t>
            </a:r>
            <a:r>
              <a:rPr lang="ru-RU" b="1" dirty="0" smtClean="0">
                <a:solidFill>
                  <a:srgbClr val="000099"/>
                </a:solidFill>
              </a:rPr>
              <a:t>-ИХ (-ЫХ): </a:t>
            </a:r>
          </a:p>
          <a:p>
            <a:pPr algn="ctr">
              <a:buNone/>
            </a:pPr>
            <a:r>
              <a:rPr lang="ru-RU" b="1" dirty="0" smtClean="0">
                <a:solidFill>
                  <a:srgbClr val="000099"/>
                </a:solidFill>
              </a:rPr>
              <a:t>   </a:t>
            </a:r>
            <a:r>
              <a:rPr lang="ru-RU" sz="3600" dirty="0" smtClean="0">
                <a:solidFill>
                  <a:srgbClr val="C00000"/>
                </a:solidFill>
              </a:rPr>
              <a:t>в</a:t>
            </a:r>
            <a:r>
              <a:rPr lang="ru-RU" sz="3600" dirty="0" smtClean="0"/>
              <a:t> </a:t>
            </a:r>
            <a:r>
              <a:rPr lang="ru-RU" sz="3600" u="sng" dirty="0" smtClean="0">
                <a:uFill>
                  <a:solidFill>
                    <a:srgbClr val="C00000"/>
                  </a:solidFill>
                </a:uFill>
              </a:rPr>
              <a:t>- </a:t>
            </a:r>
            <a:r>
              <a:rPr lang="ru-RU" sz="3600" dirty="0" smtClean="0"/>
              <a:t>треть</a:t>
            </a:r>
            <a:r>
              <a:rPr lang="ru-RU" sz="3600" dirty="0" smtClean="0">
                <a:solidFill>
                  <a:srgbClr val="C00000"/>
                </a:solidFill>
              </a:rPr>
              <a:t>их</a:t>
            </a:r>
            <a:r>
              <a:rPr lang="ru-RU" sz="3600" dirty="0" smtClean="0"/>
              <a:t>, </a:t>
            </a:r>
            <a:r>
              <a:rPr lang="ru-RU" sz="3600" dirty="0" smtClean="0">
                <a:solidFill>
                  <a:srgbClr val="C00000"/>
                </a:solidFill>
              </a:rPr>
              <a:t>во</a:t>
            </a:r>
            <a:r>
              <a:rPr lang="ru-RU" sz="3600" dirty="0" smtClean="0"/>
              <a:t> </a:t>
            </a:r>
            <a:r>
              <a:rPr lang="ru-RU" sz="3600" u="sng" dirty="0" smtClean="0">
                <a:uFill>
                  <a:solidFill>
                    <a:srgbClr val="C00000"/>
                  </a:solidFill>
                </a:uFill>
              </a:rPr>
              <a:t>-</a:t>
            </a:r>
            <a:r>
              <a:rPr lang="ru-RU" sz="3600" dirty="0" smtClean="0"/>
              <a:t> перв</a:t>
            </a:r>
            <a:r>
              <a:rPr lang="ru-RU" sz="3600" dirty="0" smtClean="0">
                <a:solidFill>
                  <a:srgbClr val="C00000"/>
                </a:solidFill>
              </a:rPr>
              <a:t>ых</a:t>
            </a:r>
            <a:r>
              <a:rPr lang="ru-RU" sz="3600" dirty="0" smtClean="0"/>
              <a:t>.</a:t>
            </a:r>
            <a:endParaRPr lang="ru-RU" dirty="0" smtClean="0"/>
          </a:p>
          <a:p>
            <a:pPr algn="ctr"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3. Пишутся через дефис </a:t>
            </a:r>
          </a:p>
          <a:p>
            <a:pPr>
              <a:buNone/>
            </a:pPr>
            <a:r>
              <a:rPr lang="ru-RU" dirty="0" smtClean="0"/>
              <a:t>- наречия с суффиксами: </a:t>
            </a:r>
            <a:r>
              <a:rPr lang="ru-RU" b="1" dirty="0" smtClean="0">
                <a:solidFill>
                  <a:srgbClr val="000099"/>
                </a:solidFill>
              </a:rPr>
              <a:t>-ТО, -ЛИБО, -НИБУДЬ;</a:t>
            </a:r>
          </a:p>
          <a:p>
            <a:pPr algn="ctr">
              <a:buNone/>
            </a:pPr>
            <a:r>
              <a:rPr lang="ru-RU" b="1" dirty="0" smtClean="0"/>
              <a:t>КОГДА -</a:t>
            </a:r>
            <a:r>
              <a:rPr lang="ru-RU" b="1" dirty="0" smtClean="0">
                <a:solidFill>
                  <a:srgbClr val="000099"/>
                </a:solidFill>
              </a:rPr>
              <a:t> </a:t>
            </a:r>
            <a:r>
              <a:rPr lang="ru-RU" b="1" dirty="0" smtClean="0">
                <a:solidFill>
                  <a:srgbClr val="C00000"/>
                </a:solidFill>
              </a:rPr>
              <a:t>ТО</a:t>
            </a:r>
            <a:r>
              <a:rPr lang="ru-RU" b="1" dirty="0" smtClean="0">
                <a:solidFill>
                  <a:srgbClr val="000099"/>
                </a:solidFill>
              </a:rPr>
              <a:t>, </a:t>
            </a:r>
            <a:r>
              <a:rPr lang="ru-RU" b="1" dirty="0" smtClean="0"/>
              <a:t>ОТКУДА - </a:t>
            </a:r>
            <a:r>
              <a:rPr lang="ru-RU" b="1" dirty="0" smtClean="0">
                <a:solidFill>
                  <a:srgbClr val="C00000"/>
                </a:solidFill>
              </a:rPr>
              <a:t>ЛИБО</a:t>
            </a:r>
            <a:r>
              <a:rPr lang="ru-RU" b="1" dirty="0" smtClean="0">
                <a:solidFill>
                  <a:srgbClr val="000099"/>
                </a:solidFill>
              </a:rPr>
              <a:t>, </a:t>
            </a:r>
            <a:r>
              <a:rPr lang="ru-RU" b="1" dirty="0" smtClean="0"/>
              <a:t>КАК –</a:t>
            </a:r>
            <a:r>
              <a:rPr lang="ru-RU" b="1" dirty="0" smtClean="0">
                <a:solidFill>
                  <a:srgbClr val="000099"/>
                </a:solidFill>
              </a:rPr>
              <a:t> </a:t>
            </a:r>
            <a:r>
              <a:rPr lang="ru-RU" b="1" dirty="0" smtClean="0">
                <a:solidFill>
                  <a:srgbClr val="C00000"/>
                </a:solidFill>
              </a:rPr>
              <a:t>НИБУДЬ</a:t>
            </a:r>
          </a:p>
          <a:p>
            <a:pPr>
              <a:buClrTx/>
              <a:buFontTx/>
              <a:buChar char="-"/>
            </a:pPr>
            <a:r>
              <a:rPr lang="ru-RU" dirty="0" smtClean="0"/>
              <a:t>наречия с приставкой </a:t>
            </a:r>
            <a:r>
              <a:rPr lang="ru-RU" b="1" dirty="0" smtClean="0">
                <a:solidFill>
                  <a:srgbClr val="C00000"/>
                </a:solidFill>
              </a:rPr>
              <a:t>КОЕ -</a:t>
            </a:r>
            <a:r>
              <a:rPr lang="ru-RU" b="1" dirty="0" smtClean="0"/>
              <a:t>: </a:t>
            </a:r>
            <a:r>
              <a:rPr lang="ru-RU" b="1" dirty="0" smtClean="0">
                <a:solidFill>
                  <a:srgbClr val="C00000"/>
                </a:solidFill>
              </a:rPr>
              <a:t>КОЕ – </a:t>
            </a:r>
            <a:r>
              <a:rPr lang="ru-RU" b="1" dirty="0" smtClean="0"/>
              <a:t>ГДЕ;</a:t>
            </a:r>
          </a:p>
          <a:p>
            <a:pPr>
              <a:buClrTx/>
              <a:buFontTx/>
              <a:buChar char="-"/>
            </a:pPr>
            <a:r>
              <a:rPr lang="ru-RU" dirty="0" smtClean="0"/>
              <a:t>наречия с частицей:</a:t>
            </a:r>
            <a:r>
              <a:rPr lang="ru-RU" b="1" dirty="0" smtClean="0"/>
              <a:t> </a:t>
            </a:r>
            <a:r>
              <a:rPr lang="ru-RU" b="1" dirty="0" smtClean="0">
                <a:solidFill>
                  <a:srgbClr val="C00000"/>
                </a:solidFill>
              </a:rPr>
              <a:t>ВСЁ -ТАКИ</a:t>
            </a:r>
          </a:p>
          <a:p>
            <a:pPr>
              <a:buNone/>
            </a:pPr>
            <a:endParaRPr lang="ru-RU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51520" y="620688"/>
            <a:ext cx="8424936" cy="72008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C00000"/>
                </a:solidFill>
              </a:rPr>
              <a:t>РАЗДЕЛЬНОЕ  НАПИСАНИЕ ПРОИЗВОДНЫХ ПРЕДЛОГОВ, ОБРАЗОВАННЫХ ОТ СУЩЕСТВИТЕЛЬНЫХ </a:t>
            </a:r>
            <a:endParaRPr lang="ru-RU" b="1" dirty="0">
              <a:solidFill>
                <a:srgbClr val="C00000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51520" y="188640"/>
            <a:ext cx="8424936" cy="360040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rgbClr val="000099"/>
                </a:solidFill>
              </a:rPr>
              <a:t>ПРАВОПИСАНИЕ  ПРОИЗВОДНЫХ ПРЕДЛОГОВ </a:t>
            </a:r>
            <a:endParaRPr lang="ru-RU" sz="2000" b="1" dirty="0">
              <a:solidFill>
                <a:srgbClr val="000099"/>
              </a:solidFill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179512" y="1556792"/>
          <a:ext cx="8496944" cy="470379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46449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3244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rgbClr val="000099"/>
                          </a:solidFill>
                        </a:rPr>
                        <a:t>ПРЕДЛОГИ</a:t>
                      </a:r>
                      <a:endParaRPr lang="ru-RU" sz="2400" dirty="0">
                        <a:solidFill>
                          <a:srgbClr val="000099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rgbClr val="000099"/>
                          </a:solidFill>
                        </a:rPr>
                        <a:t>СУЩЕСТВИТЕЛЬНЫЕ</a:t>
                      </a:r>
                      <a:endParaRPr lang="ru-RU" sz="2400" dirty="0">
                        <a:solidFill>
                          <a:srgbClr val="000099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81288">
                <a:tc>
                  <a:txBody>
                    <a:bodyPr/>
                    <a:lstStyle/>
                    <a:p>
                      <a:pPr marL="514350" indent="-514350">
                        <a:buAutoNum type="arabicParenR"/>
                      </a:pPr>
                      <a:endParaRPr lang="ru-RU" sz="2800" dirty="0" smtClean="0"/>
                    </a:p>
                    <a:p>
                      <a:pPr marL="514350" indent="-514350">
                        <a:buAutoNum type="arabicParenR"/>
                      </a:pPr>
                      <a:r>
                        <a:rPr lang="ru-RU" sz="2800" dirty="0" smtClean="0"/>
                        <a:t>В</a:t>
                      </a:r>
                      <a:r>
                        <a:rPr lang="ru-RU" sz="2800" b="1" u="sng" baseline="0" dirty="0" smtClean="0">
                          <a:uFill>
                            <a:solidFill>
                              <a:srgbClr val="C00000"/>
                            </a:solidFill>
                          </a:uFill>
                        </a:rPr>
                        <a:t>   </a:t>
                      </a:r>
                      <a:r>
                        <a:rPr lang="ru-RU" sz="2800" dirty="0" smtClean="0"/>
                        <a:t>течени</a:t>
                      </a:r>
                      <a:r>
                        <a:rPr lang="ru-RU" sz="2800" dirty="0" smtClean="0">
                          <a:solidFill>
                            <a:srgbClr val="C00000"/>
                          </a:solidFill>
                        </a:rPr>
                        <a:t>е</a:t>
                      </a:r>
                      <a:r>
                        <a:rPr lang="ru-RU" sz="2800" dirty="0" smtClean="0"/>
                        <a:t> года я усердно занимался</a:t>
                      </a:r>
                      <a:r>
                        <a:rPr lang="ru-RU" sz="2800" baseline="0" dirty="0" smtClean="0"/>
                        <a:t> </a:t>
                      </a:r>
                      <a:r>
                        <a:rPr lang="ru-RU" sz="2800" dirty="0" smtClean="0"/>
                        <a:t>музыкой.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dirty="0" smtClean="0"/>
                        <a:t>1) В</a:t>
                      </a:r>
                      <a:r>
                        <a:rPr lang="ru-RU" sz="2800" b="1" u="sng" baseline="0" dirty="0" smtClean="0">
                          <a:uFill>
                            <a:solidFill>
                              <a:srgbClr val="C00000"/>
                            </a:solidFill>
                          </a:uFill>
                        </a:rPr>
                        <a:t>   </a:t>
                      </a:r>
                      <a:r>
                        <a:rPr lang="ru-RU" sz="2800" dirty="0" err="1" smtClean="0"/>
                        <a:t>течени</a:t>
                      </a:r>
                      <a:r>
                        <a:rPr lang="ru-RU" sz="2800" dirty="0" smtClean="0"/>
                        <a:t> ..</a:t>
                      </a:r>
                      <a:r>
                        <a:rPr lang="ru-RU" sz="2800" baseline="0" dirty="0" smtClean="0"/>
                        <a:t>    </a:t>
                      </a:r>
                      <a:r>
                        <a:rPr lang="ru-RU" sz="2800" baseline="0" dirty="0" smtClean="0">
                          <a:solidFill>
                            <a:srgbClr val="C00000"/>
                          </a:solidFill>
                        </a:rPr>
                        <a:t>(П.п.) </a:t>
                      </a:r>
                      <a:r>
                        <a:rPr lang="ru-RU" sz="2800" dirty="0" smtClean="0">
                          <a:solidFill>
                            <a:srgbClr val="C00000"/>
                          </a:solidFill>
                        </a:rPr>
                        <a:t> </a:t>
                      </a:r>
                      <a:r>
                        <a:rPr lang="ru-RU" sz="2800" dirty="0" smtClean="0"/>
                        <a:t>реки много порогов.</a:t>
                      </a:r>
                      <a:endParaRPr lang="ru-RU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448272">
                <a:tc>
                  <a:txBody>
                    <a:bodyPr/>
                    <a:lstStyle/>
                    <a:p>
                      <a:endParaRPr lang="ru-RU" sz="2800" dirty="0" smtClean="0"/>
                    </a:p>
                    <a:p>
                      <a:r>
                        <a:rPr lang="ru-RU" sz="2800" dirty="0" smtClean="0"/>
                        <a:t>2) В</a:t>
                      </a:r>
                      <a:r>
                        <a:rPr lang="ru-RU" sz="2800" u="sng" baseline="0" dirty="0" smtClean="0">
                          <a:uFill>
                            <a:solidFill>
                              <a:srgbClr val="C00000"/>
                            </a:solidFill>
                          </a:uFill>
                        </a:rPr>
                        <a:t>    </a:t>
                      </a:r>
                      <a:r>
                        <a:rPr lang="ru-RU" sz="2800" dirty="0" smtClean="0"/>
                        <a:t>продолжение                </a:t>
                      </a:r>
                    </a:p>
                    <a:p>
                      <a:pPr algn="ctr"/>
                      <a:r>
                        <a:rPr lang="ru-RU" sz="2800" dirty="0" smtClean="0"/>
                        <a:t>  года он знакомился с историей  </a:t>
                      </a:r>
                      <a:r>
                        <a:rPr lang="ru-RU" sz="2800" baseline="0" dirty="0" smtClean="0"/>
                        <a:t>     </a:t>
                      </a:r>
                      <a:r>
                        <a:rPr lang="ru-RU" sz="2800" dirty="0" smtClean="0"/>
                        <a:t>страны.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dirty="0" smtClean="0"/>
                        <a:t>В </a:t>
                      </a:r>
                      <a:r>
                        <a:rPr lang="ru-RU" sz="2800" b="1" u="sng" baseline="0" dirty="0" smtClean="0">
                          <a:uFill>
                            <a:solidFill>
                              <a:srgbClr val="C00000"/>
                            </a:solidFill>
                          </a:uFill>
                        </a:rPr>
                        <a:t>   </a:t>
                      </a:r>
                      <a:r>
                        <a:rPr lang="ru-RU" sz="2800" dirty="0" smtClean="0"/>
                        <a:t> </a:t>
                      </a:r>
                      <a:r>
                        <a:rPr lang="ru-RU" sz="2800" dirty="0" err="1" smtClean="0"/>
                        <a:t>продолжени</a:t>
                      </a:r>
                      <a:r>
                        <a:rPr lang="ru-RU" sz="2800" dirty="0" smtClean="0">
                          <a:solidFill>
                            <a:srgbClr val="C00000"/>
                          </a:solidFill>
                        </a:rPr>
                        <a:t>..</a:t>
                      </a:r>
                      <a:r>
                        <a:rPr lang="ru-RU" sz="2800" dirty="0" smtClean="0"/>
                        <a:t> </a:t>
                      </a:r>
                      <a:r>
                        <a:rPr lang="ru-RU" sz="2800" dirty="0" smtClean="0">
                          <a:solidFill>
                            <a:srgbClr val="C00000"/>
                          </a:solidFill>
                        </a:rPr>
                        <a:t>(В.п.) </a:t>
                      </a:r>
                      <a:r>
                        <a:rPr lang="ru-RU" sz="2800" dirty="0" smtClean="0"/>
                        <a:t>книги введены новые герои.</a:t>
                      </a:r>
                      <a:endParaRPr lang="ru-RU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7" name="Прямоугольник 6"/>
          <p:cNvSpPr/>
          <p:nvPr/>
        </p:nvSpPr>
        <p:spPr>
          <a:xfrm>
            <a:off x="6876256" y="2060848"/>
            <a:ext cx="360040" cy="43204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rgbClr val="C00000"/>
                </a:solidFill>
              </a:rPr>
              <a:t>и</a:t>
            </a:r>
            <a:endParaRPr lang="ru-RU" sz="2400" dirty="0">
              <a:solidFill>
                <a:srgbClr val="C00000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547664" y="2132856"/>
            <a:ext cx="172819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ru-RU" dirty="0" smtClean="0">
                <a:solidFill>
                  <a:srgbClr val="C00000"/>
                </a:solidFill>
              </a:rPr>
              <a:t>(Как долго?)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1259632" y="3933056"/>
            <a:ext cx="172819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ru-RU" dirty="0" smtClean="0">
                <a:solidFill>
                  <a:srgbClr val="C00000"/>
                </a:solidFill>
              </a:rPr>
              <a:t>(Как долго?)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7596336" y="3861048"/>
            <a:ext cx="360040" cy="43204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rgbClr val="C00000"/>
                </a:solidFill>
              </a:rPr>
              <a:t>е</a:t>
            </a:r>
            <a:endParaRPr lang="ru-RU" sz="2400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1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8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7" grpId="0" animBg="1"/>
      <p:bldP spid="8" grpId="0"/>
      <p:bldP spid="13" grpId="0"/>
      <p:bldP spid="9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97960567"/>
              </p:ext>
            </p:extLst>
          </p:nvPr>
        </p:nvGraphicFramePr>
        <p:xfrm>
          <a:off x="323528" y="1124744"/>
          <a:ext cx="8352928" cy="48463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38882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96410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rgbClr val="000099"/>
                          </a:solidFill>
                        </a:rPr>
                        <a:t>ПРЕДЛОГИ</a:t>
                      </a:r>
                      <a:endParaRPr lang="ru-RU" sz="2400" dirty="0">
                        <a:solidFill>
                          <a:srgbClr val="000099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rgbClr val="000099"/>
                          </a:solidFill>
                        </a:rPr>
                        <a:t>СУЩЕСТВИТЕЛЬНЫЕ</a:t>
                      </a:r>
                      <a:endParaRPr lang="ru-RU" sz="2400" dirty="0">
                        <a:solidFill>
                          <a:srgbClr val="000099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1) </a:t>
                      </a:r>
                      <a:r>
                        <a:rPr lang="ru-RU" sz="2400" u="sng" baseline="0" dirty="0" smtClean="0">
                          <a:uFill>
                            <a:solidFill>
                              <a:srgbClr val="C00000"/>
                            </a:solidFill>
                          </a:uFill>
                        </a:rPr>
                        <a:t>Вс</a:t>
                      </a:r>
                      <a:r>
                        <a:rPr lang="ru-RU" sz="2400" dirty="0" smtClean="0"/>
                        <a:t>ледствие   дождей    </a:t>
                      </a:r>
                    </a:p>
                    <a:p>
                      <a:r>
                        <a:rPr lang="ru-RU" sz="2400" dirty="0" smtClean="0"/>
                        <a:t>    река вышла из берегов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1)В</a:t>
                      </a:r>
                      <a:r>
                        <a:rPr lang="ru-RU" sz="2400" u="sng" baseline="0" dirty="0" smtClean="0">
                          <a:uFill>
                            <a:solidFill>
                              <a:srgbClr val="C00000"/>
                            </a:solidFill>
                          </a:uFill>
                        </a:rPr>
                        <a:t>  </a:t>
                      </a:r>
                      <a:r>
                        <a:rPr lang="ru-RU" sz="2400" dirty="0" err="1" smtClean="0"/>
                        <a:t>следстви</a:t>
                      </a:r>
                      <a:r>
                        <a:rPr lang="ru-RU" sz="2400" baseline="0" dirty="0" smtClean="0"/>
                        <a:t> .. </a:t>
                      </a:r>
                      <a:r>
                        <a:rPr lang="ru-RU" sz="2400" dirty="0" smtClean="0"/>
                        <a:t>   (П.п.) по делу было много неясного.</a:t>
                      </a:r>
                      <a:endParaRPr lang="ru-RU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2) </a:t>
                      </a:r>
                      <a:r>
                        <a:rPr lang="ru-RU" sz="2400" u="sng" baseline="0" dirty="0" smtClean="0">
                          <a:uFill>
                            <a:solidFill>
                              <a:srgbClr val="C00000"/>
                            </a:solidFill>
                          </a:uFill>
                        </a:rPr>
                        <a:t>Вв</a:t>
                      </a:r>
                      <a:r>
                        <a:rPr lang="ru-RU" sz="2400" dirty="0" smtClean="0"/>
                        <a:t>иду              дождя экскурсия не состоялась.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2) Иметь</a:t>
                      </a:r>
                      <a:r>
                        <a:rPr lang="ru-RU" sz="2400" baseline="0" dirty="0" smtClean="0"/>
                        <a:t> в виду; В </a:t>
                      </a:r>
                      <a:r>
                        <a:rPr lang="ru-RU" sz="2400" baseline="0" dirty="0" smtClean="0">
                          <a:solidFill>
                            <a:srgbClr val="C00000"/>
                          </a:solidFill>
                        </a:rPr>
                        <a:t>(где?) </a:t>
                      </a:r>
                      <a:r>
                        <a:rPr lang="ru-RU" sz="2400" baseline="0" dirty="0" smtClean="0"/>
                        <a:t>виду острова не видно отдыхающих.</a:t>
                      </a:r>
                      <a:endParaRPr lang="ru-RU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 sz="2400" dirty="0" smtClean="0"/>
                    </a:p>
                    <a:p>
                      <a:r>
                        <a:rPr lang="ru-RU" sz="2400" dirty="0" smtClean="0"/>
                        <a:t>3) Соорудили что </a:t>
                      </a:r>
                      <a:r>
                        <a:rPr lang="ru-RU" sz="2400" u="sng" baseline="0" dirty="0" smtClean="0">
                          <a:uFill>
                            <a:solidFill>
                              <a:srgbClr val="C00000"/>
                            </a:solidFill>
                          </a:uFill>
                        </a:rPr>
                        <a:t>вр</a:t>
                      </a:r>
                      <a:r>
                        <a:rPr lang="ru-RU" sz="2400" dirty="0" smtClean="0"/>
                        <a:t>оде </a:t>
                      </a:r>
                    </a:p>
                    <a:p>
                      <a:r>
                        <a:rPr lang="ru-RU" sz="2400" dirty="0" smtClean="0"/>
                        <a:t>плота.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3)</a:t>
                      </a:r>
                      <a:r>
                        <a:rPr lang="ru-RU" sz="2400" baseline="0" dirty="0" smtClean="0"/>
                        <a:t> Согласовать  </a:t>
                      </a:r>
                      <a:r>
                        <a:rPr lang="ru-RU" sz="2400" baseline="0" dirty="0" smtClean="0">
                          <a:solidFill>
                            <a:srgbClr val="C00000"/>
                          </a:solidFill>
                        </a:rPr>
                        <a:t>(в чём?) </a:t>
                      </a:r>
                      <a:r>
                        <a:rPr lang="ru-RU" sz="2400" baseline="0" dirty="0" smtClean="0"/>
                        <a:t>в </a:t>
                      </a:r>
                      <a:r>
                        <a:rPr lang="ru-RU" sz="2400" baseline="0" dirty="0" smtClean="0">
                          <a:solidFill>
                            <a:srgbClr val="C00000"/>
                          </a:solidFill>
                        </a:rPr>
                        <a:t>(</a:t>
                      </a:r>
                      <a:r>
                        <a:rPr lang="ru-RU" sz="2400" baseline="0" dirty="0" err="1" smtClean="0">
                          <a:solidFill>
                            <a:srgbClr val="C00000"/>
                          </a:solidFill>
                        </a:rPr>
                        <a:t>П.п</a:t>
                      </a:r>
                      <a:r>
                        <a:rPr lang="ru-RU" sz="2400" baseline="0" dirty="0" smtClean="0">
                          <a:solidFill>
                            <a:srgbClr val="C00000"/>
                          </a:solidFill>
                        </a:rPr>
                        <a:t>.),</a:t>
                      </a:r>
                      <a:r>
                        <a:rPr lang="ru-RU" sz="2400" baseline="0" dirty="0" smtClean="0">
                          <a:solidFill>
                            <a:schemeClr val="tx1"/>
                          </a:solidFill>
                        </a:rPr>
                        <a:t>роде,</a:t>
                      </a:r>
                      <a:r>
                        <a:rPr lang="ru-RU" sz="2400" baseline="0" dirty="0" smtClean="0">
                          <a:solidFill>
                            <a:srgbClr val="C00000"/>
                          </a:solidFill>
                        </a:rPr>
                        <a:t> </a:t>
                      </a:r>
                      <a:r>
                        <a:rPr lang="ru-RU" sz="2400" baseline="0" dirty="0" smtClean="0"/>
                        <a:t>числе, падеже.</a:t>
                      </a:r>
                      <a:endParaRPr lang="ru-RU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4) Условились</a:t>
                      </a:r>
                      <a:r>
                        <a:rPr lang="ru-RU" sz="2400" baseline="0" dirty="0" smtClean="0"/>
                        <a:t> насчёт            экскурсии.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4) Деньги поступили на (</a:t>
                      </a:r>
                      <a:r>
                        <a:rPr lang="ru-RU" sz="2400" dirty="0" err="1" smtClean="0">
                          <a:solidFill>
                            <a:srgbClr val="C00000"/>
                          </a:solidFill>
                        </a:rPr>
                        <a:t>на</a:t>
                      </a:r>
                      <a:r>
                        <a:rPr lang="ru-RU" sz="2400" dirty="0" smtClean="0">
                          <a:solidFill>
                            <a:srgbClr val="C00000"/>
                          </a:solidFill>
                        </a:rPr>
                        <a:t> что?)</a:t>
                      </a:r>
                      <a:r>
                        <a:rPr lang="ru-RU" sz="2400" dirty="0" smtClean="0"/>
                        <a:t> счёт банка.</a:t>
                      </a:r>
                      <a:endParaRPr lang="ru-RU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3707904" y="1628800"/>
            <a:ext cx="100811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ru-RU" sz="2000" dirty="0" smtClean="0">
                <a:solidFill>
                  <a:srgbClr val="C00000"/>
                </a:solidFill>
              </a:rPr>
              <a:t>(из-за)     </a:t>
            </a:r>
            <a:endParaRPr lang="ru-RU" sz="2000" dirty="0">
              <a:solidFill>
                <a:srgbClr val="C00000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763688" y="2780928"/>
            <a:ext cx="100811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ru-RU" sz="2000" dirty="0" smtClean="0">
                <a:solidFill>
                  <a:srgbClr val="C00000"/>
                </a:solidFill>
              </a:rPr>
              <a:t>(из-за)     </a:t>
            </a:r>
            <a:endParaRPr lang="ru-RU" sz="2000" dirty="0">
              <a:solidFill>
                <a:srgbClr val="C00000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6804248" y="1628800"/>
            <a:ext cx="288032" cy="36004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rgbClr val="C00000"/>
                </a:solidFill>
              </a:rPr>
              <a:t>и</a:t>
            </a:r>
            <a:endParaRPr lang="ru-RU" sz="2400" dirty="0">
              <a:solidFill>
                <a:srgbClr val="C00000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251520" y="188640"/>
            <a:ext cx="8424936" cy="72008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C00000"/>
                </a:solidFill>
              </a:rPr>
              <a:t>СЛИТНОЕ НАПИСАНИЕ ПРОИЗВОДНЫХ ПРЕДЛОГОВ, ОБРАЗОВАННЫХ ОТ СУЩЕСТВИТЕЛЬНЫХ </a:t>
            </a:r>
            <a:endParaRPr lang="ru-RU" b="1" dirty="0">
              <a:solidFill>
                <a:srgbClr val="C00000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2717899" y="4076652"/>
            <a:ext cx="1656184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ru-RU" sz="2000" dirty="0" smtClean="0">
                <a:solidFill>
                  <a:srgbClr val="C00000"/>
                </a:solidFill>
              </a:rPr>
              <a:t>(наподобие)     </a:t>
            </a:r>
            <a:endParaRPr lang="ru-RU" sz="2000" dirty="0">
              <a:solidFill>
                <a:srgbClr val="C00000"/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3563888" y="5157192"/>
            <a:ext cx="100811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ru-RU" sz="2000" dirty="0" smtClean="0">
                <a:solidFill>
                  <a:srgbClr val="C00000"/>
                </a:solidFill>
              </a:rPr>
              <a:t>(об)     </a:t>
            </a:r>
            <a:endParaRPr lang="ru-RU" sz="2000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8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5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 animBg="1"/>
      <p:bldP spid="8" grpId="0" animBg="1"/>
      <p:bldP spid="9" grpId="0"/>
      <p:bldP spid="10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51520" y="188640"/>
            <a:ext cx="8424936" cy="72008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C00000"/>
                </a:solidFill>
              </a:rPr>
              <a:t>СЛИТНОЕ  НАПИСАНИЕ ПРОИЗВОДНЫХ ПРЕДЛОГОВ, ОБРАЗОВАННЫХ ОТ ДЕЕПРИЧАСТИЯ. </a:t>
            </a:r>
            <a:endParaRPr lang="ru-RU" b="1" dirty="0">
              <a:solidFill>
                <a:srgbClr val="C00000"/>
              </a:solidFill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323528" y="1397000"/>
          <a:ext cx="8280920" cy="11938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03244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24847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rgbClr val="000099"/>
                          </a:solidFill>
                        </a:rPr>
                        <a:t>ПРЕДЛОГ</a:t>
                      </a:r>
                      <a:endParaRPr lang="ru-RU" b="1" dirty="0">
                        <a:solidFill>
                          <a:srgbClr val="000099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rgbClr val="000099"/>
                          </a:solidFill>
                        </a:rPr>
                        <a:t>ДЕЕПРИЧАСТИЕ</a:t>
                      </a:r>
                      <a:endParaRPr lang="ru-RU" b="1" dirty="0">
                        <a:solidFill>
                          <a:srgbClr val="000099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solidFill>
                            <a:srgbClr val="C00000"/>
                          </a:solidFill>
                        </a:rPr>
                        <a:t>Несмотря</a:t>
                      </a:r>
                      <a:r>
                        <a:rPr lang="ru-RU" sz="2400" dirty="0" smtClean="0"/>
                        <a:t> </a:t>
                      </a:r>
                      <a:r>
                        <a:rPr lang="ru-RU" sz="2400" dirty="0" smtClean="0">
                          <a:solidFill>
                            <a:srgbClr val="C00000"/>
                          </a:solidFill>
                        </a:rPr>
                        <a:t>на</a:t>
                      </a:r>
                      <a:r>
                        <a:rPr lang="ru-RU" sz="2400" dirty="0" smtClean="0"/>
                        <a:t> холод, мы пошли в поход.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Он отвечал</a:t>
                      </a:r>
                      <a:r>
                        <a:rPr lang="ru-RU" sz="2400" dirty="0" smtClean="0">
                          <a:solidFill>
                            <a:srgbClr val="C00000"/>
                          </a:solidFill>
                        </a:rPr>
                        <a:t>,</a:t>
                      </a:r>
                      <a:r>
                        <a:rPr lang="ru-RU" sz="2400" baseline="0" dirty="0" smtClean="0">
                          <a:solidFill>
                            <a:srgbClr val="C00000"/>
                          </a:solidFill>
                        </a:rPr>
                        <a:t> (как? что делая?) </a:t>
                      </a:r>
                      <a:r>
                        <a:rPr lang="ru-RU" sz="2400" baseline="0" dirty="0" smtClean="0">
                          <a:solidFill>
                            <a:schemeClr val="tx1"/>
                          </a:solidFill>
                        </a:rPr>
                        <a:t>не</a:t>
                      </a:r>
                      <a:r>
                        <a:rPr lang="ru-RU" sz="2400" u="sng" baseline="0" dirty="0" smtClean="0">
                          <a:solidFill>
                            <a:schemeClr val="tx1"/>
                          </a:solidFill>
                          <a:uFill>
                            <a:solidFill>
                              <a:srgbClr val="C00000"/>
                            </a:solidFill>
                          </a:uFill>
                        </a:rPr>
                        <a:t>  </a:t>
                      </a:r>
                      <a:r>
                        <a:rPr lang="ru-RU" sz="2400" baseline="0" dirty="0" smtClean="0">
                          <a:solidFill>
                            <a:schemeClr val="tx1"/>
                          </a:solidFill>
                        </a:rPr>
                        <a:t>смотря </a:t>
                      </a:r>
                      <a:r>
                        <a:rPr lang="ru-RU" sz="2400" baseline="0" dirty="0" smtClean="0"/>
                        <a:t>на отца.</a:t>
                      </a:r>
                      <a:endParaRPr lang="ru-RU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7" name="Прямоугольник 6"/>
          <p:cNvSpPr/>
          <p:nvPr/>
        </p:nvSpPr>
        <p:spPr>
          <a:xfrm>
            <a:off x="395536" y="3356992"/>
            <a:ext cx="403244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ru-RU" sz="2400" dirty="0" smtClean="0">
                <a:solidFill>
                  <a:srgbClr val="C00000"/>
                </a:solidFill>
              </a:rPr>
              <a:t>Хотя</a:t>
            </a:r>
            <a:r>
              <a:rPr lang="ru-RU" sz="2400" dirty="0" smtClean="0"/>
              <a:t> был холод, мы пошли в поход.</a:t>
            </a:r>
            <a:endParaRPr lang="ru-RU" sz="2400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4499992" y="3356992"/>
            <a:ext cx="403244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ru-RU" sz="2400" dirty="0" smtClean="0"/>
              <a:t>Он отвечал и </a:t>
            </a:r>
            <a:r>
              <a:rPr lang="ru-RU" sz="2400" dirty="0" smtClean="0">
                <a:solidFill>
                  <a:srgbClr val="C00000"/>
                </a:solidFill>
              </a:rPr>
              <a:t>не смотрел </a:t>
            </a:r>
            <a:r>
              <a:rPr lang="ru-RU" sz="2400" dirty="0" smtClean="0"/>
              <a:t>на отца</a:t>
            </a:r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7" grpId="0"/>
      <p:bldP spid="8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51520" y="188640"/>
            <a:ext cx="8424936" cy="72008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C00000"/>
                </a:solidFill>
              </a:rPr>
              <a:t>СЛИТНОЕ  НАПИСАНИЕ ПРОИЗВОДНЫХ ПРЕДЛОГОВ, ОБРАЗОВАННЫХ ОТ НАРЕЧИЙ. </a:t>
            </a:r>
            <a:endParaRPr lang="ru-RU" b="1" dirty="0">
              <a:solidFill>
                <a:srgbClr val="C00000"/>
              </a:solidFill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251520" y="1052736"/>
          <a:ext cx="8280920" cy="34798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53650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74441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solidFill>
                            <a:srgbClr val="000099"/>
                          </a:solidFill>
                        </a:rPr>
                        <a:t>ПРЕДЛОГИ</a:t>
                      </a:r>
                      <a:endParaRPr lang="ru-RU" sz="1800" dirty="0">
                        <a:solidFill>
                          <a:srgbClr val="000099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solidFill>
                            <a:srgbClr val="000099"/>
                          </a:solidFill>
                        </a:rPr>
                        <a:t>НАРЕЧИЯ</a:t>
                      </a:r>
                      <a:endParaRPr lang="ru-RU" sz="1800" dirty="0">
                        <a:solidFill>
                          <a:srgbClr val="000099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 sz="2000" dirty="0" smtClean="0"/>
                    </a:p>
                    <a:p>
                      <a:r>
                        <a:rPr lang="ru-RU" sz="2000" dirty="0" smtClean="0"/>
                        <a:t>1) Двигаться впереди колонны.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000" dirty="0" smtClean="0"/>
                    </a:p>
                    <a:p>
                      <a:r>
                        <a:rPr lang="ru-RU" sz="2000" dirty="0" smtClean="0"/>
                        <a:t>Ехать </a:t>
                      </a:r>
                      <a:r>
                        <a:rPr lang="ru-RU" sz="2000" dirty="0" smtClean="0">
                          <a:solidFill>
                            <a:srgbClr val="C00000"/>
                          </a:solidFill>
                        </a:rPr>
                        <a:t>(где?) </a:t>
                      </a:r>
                      <a:r>
                        <a:rPr lang="ru-RU" sz="2000" dirty="0" smtClean="0"/>
                        <a:t>впереди.</a:t>
                      </a:r>
                      <a:endParaRPr lang="ru-RU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 sz="2000" dirty="0" smtClean="0"/>
                    </a:p>
                    <a:p>
                      <a:r>
                        <a:rPr lang="ru-RU" sz="2000" dirty="0" smtClean="0"/>
                        <a:t>2) Находиться внутри троллейбуса.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Находиться </a:t>
                      </a:r>
                      <a:r>
                        <a:rPr lang="ru-RU" sz="2000" dirty="0" smtClean="0">
                          <a:solidFill>
                            <a:srgbClr val="C00000"/>
                          </a:solidFill>
                        </a:rPr>
                        <a:t>(где?) </a:t>
                      </a:r>
                      <a:r>
                        <a:rPr lang="ru-RU" sz="2000" dirty="0" smtClean="0"/>
                        <a:t>внутри.</a:t>
                      </a:r>
                      <a:endParaRPr lang="ru-RU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 sz="2000" dirty="0" smtClean="0"/>
                    </a:p>
                    <a:p>
                      <a:r>
                        <a:rPr lang="ru-RU" sz="2000" dirty="0" smtClean="0"/>
                        <a:t>3) Остановиться вблизи памятника.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Остановиться </a:t>
                      </a:r>
                      <a:r>
                        <a:rPr lang="ru-RU" sz="2000" dirty="0" smtClean="0">
                          <a:solidFill>
                            <a:srgbClr val="C00000"/>
                          </a:solidFill>
                        </a:rPr>
                        <a:t>(где?) </a:t>
                      </a:r>
                      <a:r>
                        <a:rPr lang="ru-RU" sz="2000" dirty="0" smtClean="0"/>
                        <a:t>вблизи.</a:t>
                      </a:r>
                      <a:endParaRPr lang="ru-RU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 sz="2000" dirty="0" smtClean="0"/>
                    </a:p>
                    <a:p>
                      <a:r>
                        <a:rPr lang="ru-RU" sz="2000" dirty="0" smtClean="0"/>
                        <a:t>4) Выйти навстречу      гостям.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000" dirty="0" smtClean="0"/>
                    </a:p>
                    <a:p>
                      <a:r>
                        <a:rPr lang="ru-RU" sz="2000" dirty="0" smtClean="0"/>
                        <a:t>Выйти </a:t>
                      </a:r>
                      <a:r>
                        <a:rPr lang="ru-RU" sz="2000" dirty="0" smtClean="0">
                          <a:solidFill>
                            <a:srgbClr val="C00000"/>
                          </a:solidFill>
                        </a:rPr>
                        <a:t>(куда?) </a:t>
                      </a:r>
                      <a:r>
                        <a:rPr lang="ru-RU" sz="2000" dirty="0" smtClean="0"/>
                        <a:t>навстречу.</a:t>
                      </a:r>
                      <a:endParaRPr lang="ru-RU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1907704" y="1412776"/>
            <a:ext cx="122413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ru-RU" sz="2000" dirty="0" smtClean="0">
                <a:solidFill>
                  <a:srgbClr val="C00000"/>
                </a:solidFill>
              </a:rPr>
              <a:t>(перед)     </a:t>
            </a:r>
            <a:endParaRPr lang="ru-RU" sz="2000" dirty="0">
              <a:solidFill>
                <a:srgbClr val="C00000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267744" y="2132856"/>
            <a:ext cx="50405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ru-RU" sz="2000" dirty="0" smtClean="0">
                <a:solidFill>
                  <a:srgbClr val="C00000"/>
                </a:solidFill>
              </a:rPr>
              <a:t>(в)     </a:t>
            </a:r>
            <a:endParaRPr lang="ru-RU" sz="2000" dirty="0">
              <a:solidFill>
                <a:srgbClr val="C00000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3275856" y="3140968"/>
            <a:ext cx="50405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ru-RU" sz="2000" dirty="0" smtClean="0">
                <a:solidFill>
                  <a:srgbClr val="C00000"/>
                </a:solidFill>
              </a:rPr>
              <a:t>(у)     </a:t>
            </a:r>
            <a:endParaRPr lang="ru-RU" sz="2000" dirty="0">
              <a:solidFill>
                <a:srgbClr val="C00000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2699792" y="4149080"/>
            <a:ext cx="50405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ru-RU" sz="2000" dirty="0" smtClean="0">
                <a:solidFill>
                  <a:srgbClr val="C00000"/>
                </a:solidFill>
              </a:rPr>
              <a:t>(к)     </a:t>
            </a:r>
            <a:endParaRPr lang="ru-RU" sz="2000" dirty="0">
              <a:solidFill>
                <a:srgbClr val="C00000"/>
              </a:solidFill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1187624" y="4725144"/>
            <a:ext cx="676875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2000" dirty="0" smtClean="0"/>
          </a:p>
          <a:p>
            <a:r>
              <a:rPr lang="ru-RU" sz="2000" dirty="0" smtClean="0"/>
              <a:t>Пойти на </a:t>
            </a:r>
            <a:r>
              <a:rPr lang="ru-RU" sz="2000" dirty="0" smtClean="0">
                <a:solidFill>
                  <a:srgbClr val="C00000"/>
                </a:solidFill>
              </a:rPr>
              <a:t>(дружескую)</a:t>
            </a:r>
            <a:r>
              <a:rPr lang="ru-RU" sz="2000" dirty="0" smtClean="0"/>
              <a:t> встречу с друзьями.</a:t>
            </a:r>
            <a:endParaRPr lang="ru-RU" sz="2000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4211960" y="4797152"/>
            <a:ext cx="67518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>
                <a:solidFill>
                  <a:srgbClr val="C00000"/>
                </a:solidFill>
              </a:rPr>
              <a:t>сущ.</a:t>
            </a:r>
            <a:endParaRPr lang="ru-RU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8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5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/>
      <p:bldP spid="7" grpId="0"/>
      <p:bldP spid="8" grpId="0"/>
      <p:bldP spid="9" grpId="0"/>
      <p:bldP spid="11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971600" y="620688"/>
            <a:ext cx="7272808" cy="504056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C00000"/>
                </a:solidFill>
              </a:rPr>
              <a:t>СЛИТНОЕ И РАЗДЕЛЬНОЕ  НАПИСАНИЕ СОЮЗОВ</a:t>
            </a:r>
            <a:endParaRPr lang="ru-RU" b="1" dirty="0">
              <a:solidFill>
                <a:srgbClr val="C00000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79512" y="188640"/>
            <a:ext cx="842493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smtClean="0">
                <a:solidFill>
                  <a:srgbClr val="000099"/>
                </a:solidFill>
              </a:rPr>
              <a:t>ПРАВОПИСАНИЕ  СОЮЗОВ</a:t>
            </a:r>
            <a:endParaRPr lang="ru-RU" b="1" dirty="0">
              <a:solidFill>
                <a:srgbClr val="000099"/>
              </a:solidFill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251520" y="1397000"/>
          <a:ext cx="8424936" cy="500266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21246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21246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527944">
                <a:tc>
                  <a:txBody>
                    <a:bodyPr/>
                    <a:lstStyle/>
                    <a:p>
                      <a:endParaRPr lang="ru-RU" sz="3200" dirty="0" smtClean="0"/>
                    </a:p>
                    <a:p>
                      <a:r>
                        <a:rPr lang="ru-RU" sz="2400" dirty="0" smtClean="0"/>
                        <a:t>Все</a:t>
                      </a:r>
                      <a:r>
                        <a:rPr lang="ru-RU" sz="2400" u="sng" baseline="0" dirty="0" smtClean="0">
                          <a:uFill>
                            <a:solidFill>
                              <a:srgbClr val="000099"/>
                            </a:solidFill>
                          </a:uFill>
                        </a:rPr>
                        <a:t> народы </a:t>
                      </a:r>
                      <a:r>
                        <a:rPr lang="ru-RU" sz="2400" dirty="0" smtClean="0"/>
                        <a:t>мира </a:t>
                      </a:r>
                      <a:r>
                        <a:rPr lang="ru-RU" sz="2400" u="dbl" baseline="0" dirty="0" smtClean="0">
                          <a:uFill>
                            <a:solidFill>
                              <a:srgbClr val="000099"/>
                            </a:solidFill>
                          </a:uFill>
                        </a:rPr>
                        <a:t>хотят</a:t>
                      </a:r>
                      <a:r>
                        <a:rPr lang="ru-RU" sz="2400" dirty="0" smtClean="0"/>
                        <a:t>,  что (бы)       </a:t>
                      </a:r>
                      <a:r>
                        <a:rPr lang="ru-RU" sz="2400" u="dbl" baseline="0" dirty="0" smtClean="0">
                          <a:uFill>
                            <a:solidFill>
                              <a:srgbClr val="000099"/>
                            </a:solidFill>
                          </a:uFill>
                        </a:rPr>
                        <a:t>не было </a:t>
                      </a:r>
                      <a:r>
                        <a:rPr lang="ru-RU" sz="2400" dirty="0" smtClean="0"/>
                        <a:t>войны.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 smtClean="0"/>
                    </a:p>
                    <a:p>
                      <a:endParaRPr lang="ru-RU" dirty="0" smtClean="0"/>
                    </a:p>
                    <a:p>
                      <a:r>
                        <a:rPr lang="ru-RU" sz="2400" dirty="0" smtClean="0"/>
                        <a:t>Что</a:t>
                      </a:r>
                      <a:r>
                        <a:rPr lang="ru-RU" sz="2400" b="1" u="none" baseline="0" dirty="0" smtClean="0">
                          <a:uFill>
                            <a:solidFill>
                              <a:srgbClr val="C00000"/>
                            </a:solidFill>
                          </a:uFill>
                        </a:rPr>
                        <a:t> </a:t>
                      </a:r>
                      <a:r>
                        <a:rPr lang="ru-RU" sz="2400" b="0" u="none" baseline="0" dirty="0" smtClean="0">
                          <a:uFill>
                            <a:solidFill>
                              <a:srgbClr val="C00000"/>
                            </a:solidFill>
                          </a:uFill>
                        </a:rPr>
                        <a:t>(</a:t>
                      </a:r>
                      <a:r>
                        <a:rPr lang="ru-RU" sz="2400" dirty="0" smtClean="0"/>
                        <a:t>бы)          мне          почитать о космосе?</a:t>
                      </a:r>
                      <a:endParaRPr lang="ru-RU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41680"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       Наш </a:t>
                      </a:r>
                      <a:r>
                        <a:rPr lang="ru-RU" sz="2400" u="sng" baseline="0" dirty="0" smtClean="0">
                          <a:uFill>
                            <a:solidFill>
                              <a:srgbClr val="000099"/>
                            </a:solidFill>
                          </a:uFill>
                        </a:rPr>
                        <a:t>класс</a:t>
                      </a:r>
                      <a:r>
                        <a:rPr lang="ru-RU" sz="2400" dirty="0" smtClean="0"/>
                        <a:t> то(же)  </a:t>
                      </a:r>
                      <a:r>
                        <a:rPr lang="ru-RU" sz="2400" u="dbl" baseline="0" dirty="0" smtClean="0">
                          <a:uFill>
                            <a:solidFill>
                              <a:srgbClr val="000099"/>
                            </a:solidFill>
                          </a:uFill>
                        </a:rPr>
                        <a:t>пойдёт</a:t>
                      </a:r>
                      <a:r>
                        <a:rPr lang="ru-RU" sz="2400" dirty="0" smtClean="0"/>
                        <a:t> в музей.</a:t>
                      </a:r>
                    </a:p>
                    <a:p>
                      <a:endParaRPr lang="ru-RU" sz="2400" dirty="0" smtClean="0"/>
                    </a:p>
                    <a:p>
                      <a:endParaRPr lang="ru-RU" sz="2400" dirty="0" smtClean="0"/>
                    </a:p>
                    <a:p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u="sng" baseline="0" dirty="0" smtClean="0">
                          <a:uFill>
                            <a:solidFill>
                              <a:srgbClr val="000099"/>
                            </a:solidFill>
                          </a:uFill>
                        </a:rPr>
                        <a:t>Мы</a:t>
                      </a:r>
                      <a:r>
                        <a:rPr lang="ru-RU" sz="2400" dirty="0" smtClean="0"/>
                        <a:t> </a:t>
                      </a:r>
                      <a:r>
                        <a:rPr lang="ru-RU" sz="2400" u="dbl" baseline="0" dirty="0" smtClean="0">
                          <a:uFill>
                            <a:solidFill>
                              <a:srgbClr val="000099"/>
                            </a:solidFill>
                          </a:uFill>
                        </a:rPr>
                        <a:t>обнаружили</a:t>
                      </a:r>
                      <a:r>
                        <a:rPr lang="ru-RU" sz="2400" dirty="0" smtClean="0"/>
                        <a:t> в горах то (же) озеро, что и </a:t>
                      </a:r>
                      <a:r>
                        <a:rPr lang="ru-RU" sz="2400" u="sng" baseline="0" dirty="0" smtClean="0">
                          <a:uFill>
                            <a:solidFill>
                              <a:srgbClr val="000099"/>
                            </a:solidFill>
                          </a:uFill>
                        </a:rPr>
                        <a:t>геологи</a:t>
                      </a:r>
                      <a:r>
                        <a:rPr lang="ru-RU" sz="2400" dirty="0" smtClean="0"/>
                        <a:t>.</a:t>
                      </a:r>
                      <a:endParaRPr lang="ru-RU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Я так(же) буду учиться в МГУ.</a:t>
                      </a:r>
                    </a:p>
                    <a:p>
                      <a:endParaRPr lang="ru-RU" sz="2400" dirty="0" smtClean="0"/>
                    </a:p>
                    <a:p>
                      <a:endParaRPr lang="ru-RU" sz="24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Я сделал это так(же), как и он.</a:t>
                      </a:r>
                      <a:endParaRPr lang="ru-RU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12" name="Овал 11"/>
          <p:cNvSpPr/>
          <p:nvPr/>
        </p:nvSpPr>
        <p:spPr>
          <a:xfrm>
            <a:off x="251520" y="2348880"/>
            <a:ext cx="1512168" cy="360040"/>
          </a:xfrm>
          <a:prstGeom prst="ellipse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chemeClr val="tx1"/>
                </a:solidFill>
              </a:rPr>
              <a:t>чтобы</a:t>
            </a:r>
            <a:endParaRPr lang="ru-RU" sz="2400" dirty="0">
              <a:solidFill>
                <a:schemeClr val="tx1"/>
              </a:solidFill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7740352" y="1988840"/>
            <a:ext cx="576064" cy="432048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 dirty="0" smtClean="0">
              <a:solidFill>
                <a:schemeClr val="tx1"/>
              </a:solidFill>
            </a:endParaRPr>
          </a:p>
          <a:p>
            <a:pPr algn="ctr"/>
            <a:r>
              <a:rPr lang="ru-RU" sz="2400" dirty="0" smtClean="0">
                <a:solidFill>
                  <a:schemeClr val="tx1"/>
                </a:solidFill>
              </a:rPr>
              <a:t>бы</a:t>
            </a:r>
          </a:p>
          <a:p>
            <a:pPr algn="ctr"/>
            <a:endParaRPr lang="ru-RU" sz="2400" dirty="0">
              <a:solidFill>
                <a:schemeClr val="tx1"/>
              </a:solidFill>
            </a:endParaRPr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5292080" y="1988840"/>
            <a:ext cx="288032" cy="36004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Прямоугольник 17"/>
          <p:cNvSpPr/>
          <p:nvPr/>
        </p:nvSpPr>
        <p:spPr>
          <a:xfrm>
            <a:off x="4499992" y="1988840"/>
            <a:ext cx="1872208" cy="36004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chemeClr val="tx1"/>
                </a:solidFill>
              </a:rPr>
              <a:t>Что  бы</a:t>
            </a:r>
            <a:endParaRPr lang="ru-RU" sz="2400" dirty="0">
              <a:solidFill>
                <a:schemeClr val="tx1"/>
              </a:solidFill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395536" y="3717032"/>
            <a:ext cx="3490058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buNone/>
            </a:pPr>
            <a:r>
              <a:rPr lang="ru-RU" sz="2400" dirty="0" smtClean="0"/>
              <a:t>И наш класс пойдёт в </a:t>
            </a:r>
          </a:p>
          <a:p>
            <a:pPr>
              <a:buNone/>
            </a:pPr>
            <a:r>
              <a:rPr lang="ru-RU" sz="2400" dirty="0" smtClean="0"/>
              <a:t>музей.</a:t>
            </a:r>
            <a:endParaRPr lang="ru-RU" sz="2400" dirty="0"/>
          </a:p>
        </p:txBody>
      </p:sp>
      <p:sp>
        <p:nvSpPr>
          <p:cNvPr id="21" name="Прямоугольник 20"/>
          <p:cNvSpPr/>
          <p:nvPr/>
        </p:nvSpPr>
        <p:spPr>
          <a:xfrm>
            <a:off x="4427984" y="3789040"/>
            <a:ext cx="4245073" cy="11079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dirty="0" smtClean="0"/>
              <a:t>Мы обнаружили в горах </a:t>
            </a:r>
            <a:r>
              <a:rPr lang="ru-RU" sz="2400" dirty="0" smtClean="0">
                <a:solidFill>
                  <a:srgbClr val="000099"/>
                </a:solidFill>
              </a:rPr>
              <a:t>то </a:t>
            </a:r>
          </a:p>
          <a:p>
            <a:r>
              <a:rPr lang="ru-RU" sz="2400" dirty="0" smtClean="0"/>
              <a:t>озеро, что и геологи.</a:t>
            </a:r>
          </a:p>
          <a:p>
            <a:pPr>
              <a:buNone/>
            </a:pPr>
            <a:endParaRPr lang="ru-RU" dirty="0"/>
          </a:p>
        </p:txBody>
      </p:sp>
      <p:cxnSp>
        <p:nvCxnSpPr>
          <p:cNvPr id="23" name="Прямая соединительная линия 22"/>
          <p:cNvCxnSpPr/>
          <p:nvPr/>
        </p:nvCxnSpPr>
        <p:spPr>
          <a:xfrm>
            <a:off x="4716016" y="3356992"/>
            <a:ext cx="360040" cy="36004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Прямоугольник 25"/>
          <p:cNvSpPr/>
          <p:nvPr/>
        </p:nvSpPr>
        <p:spPr>
          <a:xfrm>
            <a:off x="323528" y="2996952"/>
            <a:ext cx="576064" cy="338336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dirty="0" smtClean="0"/>
              <a:t>И</a:t>
            </a:r>
            <a:endParaRPr lang="ru-RU" sz="2400" dirty="0"/>
          </a:p>
        </p:txBody>
      </p:sp>
      <p:sp>
        <p:nvSpPr>
          <p:cNvPr id="27" name="Прямоугольник 26"/>
          <p:cNvSpPr/>
          <p:nvPr/>
        </p:nvSpPr>
        <p:spPr>
          <a:xfrm>
            <a:off x="251520" y="5877272"/>
            <a:ext cx="382668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buNone/>
            </a:pPr>
            <a:r>
              <a:rPr lang="ru-RU" sz="2400" dirty="0" smtClean="0">
                <a:solidFill>
                  <a:srgbClr val="000099"/>
                </a:solidFill>
              </a:rPr>
              <a:t>И</a:t>
            </a:r>
            <a:r>
              <a:rPr lang="ru-RU" sz="2400" dirty="0" smtClean="0"/>
              <a:t> я буду учиться в МГУ.</a:t>
            </a:r>
            <a:endParaRPr lang="ru-RU" sz="2400" dirty="0"/>
          </a:p>
        </p:txBody>
      </p:sp>
      <p:sp>
        <p:nvSpPr>
          <p:cNvPr id="28" name="Прямоугольник 27"/>
          <p:cNvSpPr/>
          <p:nvPr/>
        </p:nvSpPr>
        <p:spPr>
          <a:xfrm>
            <a:off x="4499992" y="5805264"/>
            <a:ext cx="420018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buNone/>
            </a:pPr>
            <a:r>
              <a:rPr lang="ru-RU" sz="2400" dirty="0" smtClean="0"/>
              <a:t>Я сделал это </a:t>
            </a:r>
            <a:r>
              <a:rPr lang="ru-RU" sz="2400" dirty="0" smtClean="0">
                <a:solidFill>
                  <a:srgbClr val="000099"/>
                </a:solidFill>
              </a:rPr>
              <a:t>так</a:t>
            </a:r>
            <a:r>
              <a:rPr lang="ru-RU" sz="2400" dirty="0" smtClean="0"/>
              <a:t> , как и он.</a:t>
            </a:r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2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7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5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12" grpId="0" animBg="1"/>
      <p:bldP spid="13" grpId="0" animBg="1"/>
      <p:bldP spid="18" grpId="0" animBg="1"/>
      <p:bldP spid="20" grpId="0"/>
      <p:bldP spid="21" grpId="0"/>
      <p:bldP spid="26" grpId="0" animBg="1"/>
      <p:bldP spid="27" grpId="0"/>
      <p:bldP spid="28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251520" y="404664"/>
          <a:ext cx="8424936" cy="100811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21246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21246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008112">
                <a:tc>
                  <a:txBody>
                    <a:bodyPr/>
                    <a:lstStyle/>
                    <a:p>
                      <a:endParaRPr lang="ru-RU" sz="2400" dirty="0" smtClean="0"/>
                    </a:p>
                    <a:p>
                      <a:r>
                        <a:rPr lang="ru-RU" sz="2400" u="dbl" baseline="0" dirty="0" smtClean="0">
                          <a:uFill>
                            <a:solidFill>
                              <a:srgbClr val="000099"/>
                            </a:solidFill>
                          </a:uFill>
                        </a:rPr>
                        <a:t>Мал </a:t>
                      </a:r>
                      <a:r>
                        <a:rPr lang="ru-RU" sz="2400" dirty="0" smtClean="0"/>
                        <a:t>золотник, за(то) </a:t>
                      </a:r>
                      <a:r>
                        <a:rPr lang="ru-RU" sz="2400" u="dbl" baseline="0" dirty="0" smtClean="0">
                          <a:uFill>
                            <a:solidFill>
                              <a:srgbClr val="000099"/>
                            </a:solidFill>
                          </a:uFill>
                        </a:rPr>
                        <a:t>дорог</a:t>
                      </a:r>
                      <a:r>
                        <a:rPr lang="ru-RU" sz="2400" dirty="0" smtClean="0"/>
                        <a:t>.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dirty="0" smtClean="0"/>
                    </a:p>
                    <a:p>
                      <a:r>
                        <a:rPr lang="ru-RU" sz="2400" dirty="0" smtClean="0"/>
                        <a:t>Я спрятался за(то) дерево.</a:t>
                      </a:r>
                      <a:endParaRPr lang="ru-RU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2555776" y="764704"/>
            <a:ext cx="864096" cy="482352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dirty="0" smtClean="0"/>
              <a:t>но</a:t>
            </a:r>
            <a:endParaRPr lang="ru-RU" sz="2400" dirty="0"/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6876256" y="836712"/>
            <a:ext cx="288032" cy="360040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Скругленный прямоугольник 5"/>
          <p:cNvSpPr/>
          <p:nvPr/>
        </p:nvSpPr>
        <p:spPr>
          <a:xfrm>
            <a:off x="539552" y="2492896"/>
            <a:ext cx="7992888" cy="914400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4000" b="1" dirty="0" smtClean="0">
                <a:solidFill>
                  <a:srgbClr val="C00000"/>
                </a:solidFill>
              </a:rPr>
              <a:t>ПРОВЕРЬ СЕБЯ!</a:t>
            </a:r>
            <a:endParaRPr lang="ru-RU" sz="4000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179512" y="1052736"/>
          <a:ext cx="8424936" cy="4392487"/>
        </p:xfrm>
        <a:graphic>
          <a:graphicData uri="http://schemas.openxmlformats.org/drawingml/2006/table">
            <a:tbl>
              <a:tblPr/>
              <a:tblGrid>
                <a:gridCol w="842493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295176"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latin typeface="Times New Roman"/>
                        </a:rPr>
                        <a:t>1)</a:t>
                      </a:r>
                      <a:r>
                        <a:rPr lang="ru-RU" sz="2400" baseline="0" dirty="0" smtClean="0">
                          <a:latin typeface="Times New Roman"/>
                        </a:rPr>
                        <a:t> </a:t>
                      </a:r>
                      <a:r>
                        <a:rPr lang="ru-RU" sz="2400" dirty="0" smtClean="0">
                          <a:latin typeface="Times New Roman"/>
                        </a:rPr>
                        <a:t>Было уже ТЕМНЫМ(ТЕМНО), когда ГДЕ(ТО) С(ЛЕВА) вдруг ИЗ(ЗА) леса вылетел </a:t>
                      </a:r>
                      <a:r>
                        <a:rPr lang="ru-RU" sz="2400" dirty="0">
                          <a:latin typeface="Times New Roman"/>
                        </a:rPr>
                        <a:t>яркий светящийся шар.</a:t>
                      </a:r>
                      <a:endParaRPr lang="ru-RU" sz="2400" dirty="0">
                        <a:latin typeface="Calibri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61869"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latin typeface="Times New Roman"/>
                        </a:rPr>
                        <a:t>2) (ВИЦЕ)АДМИРАЛ </a:t>
                      </a:r>
                      <a:r>
                        <a:rPr lang="ru-RU" sz="2400" dirty="0">
                          <a:latin typeface="Times New Roman"/>
                        </a:rPr>
                        <a:t>приказал идти на (ЮГО)ЗАПАД.</a:t>
                      </a:r>
                      <a:endParaRPr lang="ru-RU" sz="2400" dirty="0">
                        <a:latin typeface="Calibri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95176"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latin typeface="Times New Roman"/>
                        </a:rPr>
                        <a:t>3) (БЕЛО)СНЕЖНЫЕ </a:t>
                      </a:r>
                      <a:r>
                        <a:rPr lang="ru-RU" sz="2400" dirty="0">
                          <a:latin typeface="Times New Roman"/>
                        </a:rPr>
                        <a:t>ландыши (ПО)ПРЕЖНЕМУ радовали нас своим </a:t>
                      </a:r>
                      <a:r>
                        <a:rPr lang="ru-RU" sz="2400">
                          <a:latin typeface="Times New Roman"/>
                        </a:rPr>
                        <a:t>ароматом</a:t>
                      </a:r>
                      <a:r>
                        <a:rPr lang="ru-RU" sz="2400" smtClean="0">
                          <a:latin typeface="Times New Roman"/>
                        </a:rPr>
                        <a:t>.</a:t>
                      </a:r>
                      <a:endParaRPr lang="ru-RU" sz="2400" dirty="0">
                        <a:latin typeface="Calibri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40266"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latin typeface="Times New Roman"/>
                        </a:rPr>
                        <a:t>4) КОГДА(НИБУДЬ</a:t>
                      </a:r>
                      <a:r>
                        <a:rPr lang="ru-RU" sz="2400" dirty="0">
                          <a:latin typeface="Times New Roman"/>
                        </a:rPr>
                        <a:t>) ты ТО(ЖЕ) будешь делать такие красивые вещи.</a:t>
                      </a:r>
                      <a:endParaRPr lang="ru-RU" sz="2400" dirty="0">
                        <a:latin typeface="Calibri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0" y="246220"/>
            <a:ext cx="8676456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000099"/>
                </a:solidFill>
                <a:effectLst/>
                <a:latin typeface="Times New Roman" pitchFamily="18" charset="0"/>
                <a:cs typeface="Times New Roman" pitchFamily="18" charset="0"/>
              </a:rPr>
              <a:t>В КАКОМ ПРЕДЛОЖЕНИИ ВЫДЕЛЕННЫЕ СЛОВА ПИШУТСЯ ЧЕРЕЗ ДЕФИС?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rgbClr val="000099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179512" y="980728"/>
          <a:ext cx="8424936" cy="4392487"/>
        </p:xfrm>
        <a:graphic>
          <a:graphicData uri="http://schemas.openxmlformats.org/drawingml/2006/table">
            <a:tbl>
              <a:tblPr>
                <a:tableStyleId>{775DCB02-9BB8-47FD-8907-85C794F793BA}</a:tableStyleId>
              </a:tblPr>
              <a:tblGrid>
                <a:gridCol w="842493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295176"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1)</a:t>
                      </a:r>
                      <a:r>
                        <a:rPr lang="ru-RU" sz="2000" baseline="0" dirty="0" smtClean="0"/>
                        <a:t> </a:t>
                      </a:r>
                      <a:r>
                        <a:rPr lang="ru-RU" sz="2000" dirty="0" smtClean="0"/>
                        <a:t>Было </a:t>
                      </a:r>
                      <a:r>
                        <a:rPr lang="ru-RU" sz="2000" dirty="0"/>
                        <a:t>уже </a:t>
                      </a:r>
                      <a:r>
                        <a:rPr lang="ru-RU" sz="2000" dirty="0" smtClean="0"/>
                        <a:t>ТЕМНЫМ</a:t>
                      </a:r>
                      <a:r>
                        <a:rPr lang="ru-RU" sz="2000" baseline="0" dirty="0" smtClean="0"/>
                        <a:t> - </a:t>
                      </a:r>
                      <a:r>
                        <a:rPr lang="ru-RU" sz="2000" dirty="0" smtClean="0"/>
                        <a:t>ТЕМНО, </a:t>
                      </a:r>
                      <a:r>
                        <a:rPr lang="ru-RU" sz="2000" dirty="0"/>
                        <a:t>когда </a:t>
                      </a:r>
                      <a:r>
                        <a:rPr lang="ru-RU" sz="2000" dirty="0" smtClean="0"/>
                        <a:t>ГДЕ-ТО СЛЕВА </a:t>
                      </a:r>
                      <a:r>
                        <a:rPr lang="ru-RU" sz="2000" dirty="0"/>
                        <a:t>вдруг </a:t>
                      </a:r>
                      <a:r>
                        <a:rPr lang="ru-RU" sz="2000" dirty="0" smtClean="0"/>
                        <a:t>ИЗ-ЗА </a:t>
                      </a:r>
                      <a:r>
                        <a:rPr lang="ru-RU" sz="2000" dirty="0"/>
                        <a:t>леса вылетел яркий светящийся шар.</a:t>
                      </a:r>
                      <a:endParaRPr lang="ru-RU" sz="1600" dirty="0">
                        <a:latin typeface="Calibri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61869"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2) </a:t>
                      </a:r>
                      <a:r>
                        <a:rPr lang="ru-RU" sz="2000" dirty="0" smtClean="0">
                          <a:solidFill>
                            <a:srgbClr val="C00000"/>
                          </a:solidFill>
                        </a:rPr>
                        <a:t>ВИЦЕ</a:t>
                      </a:r>
                      <a:r>
                        <a:rPr lang="ru-RU" sz="2000" dirty="0" smtClean="0"/>
                        <a:t>-АДМИРАЛ </a:t>
                      </a:r>
                      <a:r>
                        <a:rPr lang="ru-RU" sz="2000" dirty="0"/>
                        <a:t>приказал идти на </a:t>
                      </a:r>
                      <a:r>
                        <a:rPr lang="ru-RU" sz="2000" dirty="0" smtClean="0"/>
                        <a:t>ЮГО-ЗАПАД</a:t>
                      </a:r>
                      <a:r>
                        <a:rPr lang="ru-RU" sz="2000" dirty="0"/>
                        <a:t>.</a:t>
                      </a:r>
                      <a:endParaRPr lang="ru-RU" sz="1600" dirty="0">
                        <a:latin typeface="Calibri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95176"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3) БЕЛОСНЕЖНЫЕ </a:t>
                      </a:r>
                      <a:r>
                        <a:rPr lang="ru-RU" sz="2000" dirty="0"/>
                        <a:t>ландыши </a:t>
                      </a:r>
                      <a:r>
                        <a:rPr lang="ru-RU" sz="2000" dirty="0" smtClean="0"/>
                        <a:t>ПО-ПРЕЖНЕМУ </a:t>
                      </a:r>
                      <a:r>
                        <a:rPr lang="ru-RU" sz="2000" dirty="0"/>
                        <a:t>радовали нас своим ароматом.</a:t>
                      </a:r>
                      <a:endParaRPr lang="ru-RU" sz="1600" dirty="0">
                        <a:latin typeface="Calibri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40266"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4) КОГДА-НИБУДЬ </a:t>
                      </a:r>
                      <a:r>
                        <a:rPr lang="ru-RU" sz="2000" dirty="0"/>
                        <a:t>ты </a:t>
                      </a:r>
                      <a:r>
                        <a:rPr lang="ru-RU" sz="2000" dirty="0" smtClean="0"/>
                        <a:t>ТОЖЕ </a:t>
                      </a:r>
                      <a:r>
                        <a:rPr lang="ru-RU" sz="2000" dirty="0"/>
                        <a:t>будешь делать такие красивые вещи.</a:t>
                      </a:r>
                      <a:endParaRPr lang="ru-RU" sz="1600" dirty="0">
                        <a:latin typeface="Calibri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251520" y="5589240"/>
            <a:ext cx="8352928" cy="914400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dirty="0" smtClean="0"/>
              <a:t>Слова с начальными иноязычными элементами </a:t>
            </a:r>
            <a:r>
              <a:rPr lang="ru-RU" sz="2000" dirty="0" smtClean="0">
                <a:solidFill>
                  <a:srgbClr val="FF0000"/>
                </a:solidFill>
              </a:rPr>
              <a:t>ВИЦЕ-, КАМЕР-, ЛЕЙБ-, ОБЕР-, СТАТС-, УНТЕР-, ШТАБС -, ЭКС- </a:t>
            </a:r>
            <a:endParaRPr lang="ru-RU" sz="20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395536" y="1196752"/>
          <a:ext cx="8208912" cy="4114800"/>
        </p:xfrm>
        <a:graphic>
          <a:graphicData uri="http://schemas.openxmlformats.org/drawingml/2006/table">
            <a:tbl>
              <a:tblPr/>
              <a:tblGrid>
                <a:gridCol w="820891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702799">
                <a:tc>
                  <a:txBody>
                    <a:bodyPr/>
                    <a:lstStyle/>
                    <a:p>
                      <a:pPr marL="457200" indent="-457200">
                        <a:buAutoNum type="arabicParenR"/>
                      </a:pPr>
                      <a:r>
                        <a:rPr lang="ru-RU" sz="2400" dirty="0" smtClean="0">
                          <a:latin typeface="Times New Roman"/>
                        </a:rPr>
                        <a:t>И </a:t>
                      </a:r>
                      <a:r>
                        <a:rPr lang="ru-RU" sz="2400" dirty="0">
                          <a:latin typeface="Times New Roman"/>
                        </a:rPr>
                        <a:t>(ТОТ)ЧАС же хлынул дождь, да такой проливной, какой (ЗА)ЧАСТУЮ бывает только в тропических лесах</a:t>
                      </a:r>
                      <a:r>
                        <a:rPr lang="ru-RU" sz="2400" dirty="0" smtClean="0">
                          <a:latin typeface="Times New Roman"/>
                        </a:rPr>
                        <a:t>.</a:t>
                      </a:r>
                    </a:p>
                    <a:p>
                      <a:pPr marL="342900" indent="-342900">
                        <a:buNone/>
                      </a:pPr>
                      <a:endParaRPr lang="ru-RU" sz="1800" dirty="0">
                        <a:latin typeface="Calibri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3411"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latin typeface="Times New Roman"/>
                        </a:rPr>
                        <a:t>2) Качели </a:t>
                      </a:r>
                      <a:r>
                        <a:rPr lang="ru-RU" sz="2400" dirty="0">
                          <a:latin typeface="Times New Roman"/>
                        </a:rPr>
                        <a:t>взлетели высоко (В)ВЕРХ, (КАК)БУДТО выше верхушек вишен</a:t>
                      </a:r>
                      <a:r>
                        <a:rPr lang="ru-RU" sz="2400" dirty="0" smtClean="0">
                          <a:latin typeface="Times New Roman"/>
                        </a:rPr>
                        <a:t>.</a:t>
                      </a:r>
                    </a:p>
                    <a:p>
                      <a:endParaRPr lang="ru-RU" sz="1800" dirty="0">
                        <a:latin typeface="Calibri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02799"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latin typeface="Times New Roman"/>
                        </a:rPr>
                        <a:t>3) Мне </a:t>
                      </a:r>
                      <a:r>
                        <a:rPr lang="ru-RU" sz="2400" dirty="0">
                          <a:latin typeface="Times New Roman"/>
                        </a:rPr>
                        <a:t>было горько (ПО)ТОМУ, что я не хотел обидеть Машу, тоже готовившую сообщение (ПО)ЭТОМУ вопросу</a:t>
                      </a:r>
                      <a:r>
                        <a:rPr lang="ru-RU" sz="2400" dirty="0" smtClean="0">
                          <a:latin typeface="Times New Roman"/>
                        </a:rPr>
                        <a:t>.</a:t>
                      </a:r>
                    </a:p>
                    <a:p>
                      <a:endParaRPr lang="ru-RU" sz="1800" dirty="0">
                        <a:latin typeface="Calibri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02799"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latin typeface="Times New Roman"/>
                        </a:rPr>
                        <a:t>4) (В)НАЧАЛЕ </a:t>
                      </a:r>
                      <a:r>
                        <a:rPr lang="ru-RU" sz="2400" dirty="0">
                          <a:latin typeface="Times New Roman"/>
                        </a:rPr>
                        <a:t>прошлого века (ОТ)ТОГО дома был прорыт подземный тоннель к пруду.</a:t>
                      </a:r>
                      <a:endParaRPr lang="ru-RU" sz="1800" dirty="0">
                        <a:latin typeface="Calibri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33793" name="Rectangle 1"/>
          <p:cNvSpPr>
            <a:spLocks noChangeArrowheads="1"/>
          </p:cNvSpPr>
          <p:nvPr/>
        </p:nvSpPr>
        <p:spPr bwMode="auto">
          <a:xfrm>
            <a:off x="0" y="0"/>
            <a:ext cx="870038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000099"/>
                </a:solidFill>
                <a:effectLst/>
                <a:latin typeface="Times New Roman" pitchFamily="18" charset="0"/>
                <a:cs typeface="Times New Roman" pitchFamily="18" charset="0"/>
              </a:rPr>
              <a:t>В 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000099"/>
                </a:solidFill>
                <a:effectLst/>
                <a:latin typeface="Times New Roman" pitchFamily="18" charset="0"/>
                <a:cs typeface="Times New Roman" pitchFamily="18" charset="0"/>
              </a:rPr>
              <a:t>КАКОМ ПРЕДЛОЖЕНИИ ОБА ВЫДЕЛЕННЫХ СЛОВА ПИШУТСЯ СЛИТНО?</a:t>
            </a: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rgbClr val="000099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251520" y="620688"/>
          <a:ext cx="8496944" cy="3130977"/>
        </p:xfrm>
        <a:graphic>
          <a:graphicData uri="http://schemas.openxmlformats.org/drawingml/2006/table">
            <a:tbl>
              <a:tblPr>
                <a:tableStyleId>{775DCB02-9BB8-47FD-8907-85C794F793BA}</a:tableStyleId>
              </a:tblPr>
              <a:tblGrid>
                <a:gridCol w="849694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619192">
                <a:tc>
                  <a:txBody>
                    <a:bodyPr/>
                    <a:lstStyle/>
                    <a:p>
                      <a:pPr marL="457200" indent="-457200">
                        <a:buAutoNum type="arabicParenR"/>
                      </a:pPr>
                      <a:r>
                        <a:rPr lang="ru-RU" sz="2000" dirty="0" smtClean="0"/>
                        <a:t>И </a:t>
                      </a:r>
                      <a:r>
                        <a:rPr lang="ru-RU" sz="2000" dirty="0" smtClean="0">
                          <a:solidFill>
                            <a:srgbClr val="C00000"/>
                          </a:solidFill>
                        </a:rPr>
                        <a:t>ТОТЧАС</a:t>
                      </a:r>
                      <a:r>
                        <a:rPr lang="ru-RU" sz="2000" dirty="0" smtClean="0"/>
                        <a:t> </a:t>
                      </a:r>
                      <a:r>
                        <a:rPr lang="ru-RU" sz="2000" dirty="0"/>
                        <a:t>же хлынул дождь, да такой проливной, какой </a:t>
                      </a:r>
                      <a:r>
                        <a:rPr lang="ru-RU" sz="2000" dirty="0" smtClean="0"/>
                        <a:t>ЗАЧАСТУЮ </a:t>
                      </a:r>
                      <a:r>
                        <a:rPr lang="ru-RU" sz="2000" dirty="0"/>
                        <a:t>бывает только в тропических лесах</a:t>
                      </a:r>
                      <a:r>
                        <a:rPr lang="ru-RU" sz="2000" dirty="0" smtClean="0"/>
                        <a:t>.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88013"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2) Качели </a:t>
                      </a:r>
                      <a:r>
                        <a:rPr lang="ru-RU" sz="2000" dirty="0"/>
                        <a:t>взлетели высоко </a:t>
                      </a:r>
                      <a:r>
                        <a:rPr lang="ru-RU" sz="2000" dirty="0" smtClean="0"/>
                        <a:t>ВВЕРХ</a:t>
                      </a:r>
                      <a:r>
                        <a:rPr lang="ru-RU" sz="2000" dirty="0"/>
                        <a:t>, </a:t>
                      </a:r>
                      <a:r>
                        <a:rPr lang="ru-RU" sz="2000" dirty="0" smtClean="0"/>
                        <a:t>КАК БУДТО </a:t>
                      </a:r>
                      <a:r>
                        <a:rPr lang="ru-RU" sz="2000" dirty="0"/>
                        <a:t>выше верхушек вишен</a:t>
                      </a:r>
                      <a:r>
                        <a:rPr lang="ru-RU" sz="2000" dirty="0" smtClean="0"/>
                        <a:t>.</a:t>
                      </a:r>
                    </a:p>
                    <a:p>
                      <a:endParaRPr lang="ru-RU" sz="1600" dirty="0">
                        <a:latin typeface="Calibri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84017"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3) Мне </a:t>
                      </a:r>
                      <a:r>
                        <a:rPr lang="ru-RU" sz="2000" dirty="0"/>
                        <a:t>было горько </a:t>
                      </a:r>
                      <a:r>
                        <a:rPr lang="ru-RU" sz="2000" dirty="0" smtClean="0">
                          <a:solidFill>
                            <a:srgbClr val="C00000"/>
                          </a:solidFill>
                        </a:rPr>
                        <a:t>ПО</a:t>
                      </a:r>
                      <a:r>
                        <a:rPr lang="ru-RU" sz="2000" baseline="0" dirty="0" smtClean="0">
                          <a:solidFill>
                            <a:srgbClr val="C00000"/>
                          </a:solidFill>
                        </a:rPr>
                        <a:t> </a:t>
                      </a:r>
                      <a:r>
                        <a:rPr lang="ru-RU" sz="2000" dirty="0" smtClean="0">
                          <a:solidFill>
                            <a:srgbClr val="C00000"/>
                          </a:solidFill>
                        </a:rPr>
                        <a:t>ТОМУ</a:t>
                      </a:r>
                      <a:r>
                        <a:rPr lang="ru-RU" sz="2000" dirty="0"/>
                        <a:t>, что я не хотел обидеть Машу, тоже готовившую сообщение </a:t>
                      </a:r>
                      <a:r>
                        <a:rPr lang="ru-RU" sz="2000" dirty="0" smtClean="0"/>
                        <a:t>ПО ЭТОМУ </a:t>
                      </a:r>
                      <a:r>
                        <a:rPr lang="ru-RU" sz="2000" dirty="0"/>
                        <a:t>вопросу</a:t>
                      </a:r>
                      <a:r>
                        <a:rPr lang="ru-RU" sz="2000" dirty="0" smtClean="0"/>
                        <a:t>.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41009"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4) В НАЧАЛЕ </a:t>
                      </a:r>
                      <a:r>
                        <a:rPr lang="ru-RU" sz="2000" dirty="0"/>
                        <a:t>прошлого века </a:t>
                      </a:r>
                      <a:r>
                        <a:rPr lang="ru-RU" sz="2000" dirty="0" smtClean="0">
                          <a:solidFill>
                            <a:srgbClr val="C00000"/>
                          </a:solidFill>
                        </a:rPr>
                        <a:t>ОТ ТОГО </a:t>
                      </a:r>
                      <a:r>
                        <a:rPr lang="ru-RU" sz="2000" dirty="0"/>
                        <a:t>дома был прорыт подземный тоннель к пруду.</a:t>
                      </a:r>
                      <a:endParaRPr lang="ru-RU" sz="1600" dirty="0">
                        <a:latin typeface="Calibri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251520" y="3933056"/>
            <a:ext cx="8496944" cy="1872208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endParaRPr lang="ru-RU" dirty="0" smtClean="0"/>
          </a:p>
          <a:p>
            <a:pPr algn="just"/>
            <a:r>
              <a:rPr lang="ru-RU" sz="2000" b="1" dirty="0" smtClean="0"/>
              <a:t>Тотчас – тот час</a:t>
            </a:r>
          </a:p>
          <a:p>
            <a:pPr algn="just"/>
            <a:r>
              <a:rPr lang="ru-RU" sz="2000" dirty="0" smtClean="0"/>
              <a:t>1) Услышав замечание матери, малыш </a:t>
            </a:r>
            <a:r>
              <a:rPr lang="ru-RU" sz="2000" i="1" dirty="0" smtClean="0">
                <a:solidFill>
                  <a:srgbClr val="FF0000"/>
                </a:solidFill>
              </a:rPr>
              <a:t>тотчас</a:t>
            </a:r>
            <a:r>
              <a:rPr lang="ru-RU" sz="2000" dirty="0" smtClean="0"/>
              <a:t> (сразу) перестал шалить.</a:t>
            </a:r>
          </a:p>
          <a:p>
            <a:pPr algn="just"/>
            <a:r>
              <a:rPr lang="ru-RU" sz="2000" i="1" dirty="0" smtClean="0">
                <a:solidFill>
                  <a:schemeClr val="tx1"/>
                </a:solidFill>
              </a:rPr>
              <a:t>2)</a:t>
            </a:r>
            <a:r>
              <a:rPr lang="ru-RU" sz="2000" i="1" dirty="0" smtClean="0">
                <a:solidFill>
                  <a:srgbClr val="FF0000"/>
                </a:solidFill>
              </a:rPr>
              <a:t> Тот час</a:t>
            </a:r>
            <a:r>
              <a:rPr lang="ru-RU" sz="2000" dirty="0" smtClean="0"/>
              <a:t> останется в моей памяти.</a:t>
            </a:r>
          </a:p>
          <a:p>
            <a:pPr algn="just"/>
            <a:r>
              <a:rPr lang="ru-RU" sz="2000" dirty="0" smtClean="0"/>
              <a:t>3) Пишутся слитно наречия на -</a:t>
            </a:r>
            <a:r>
              <a:rPr lang="ru-RU" sz="2000" dirty="0" smtClean="0">
                <a:solidFill>
                  <a:srgbClr val="C00000"/>
                </a:solidFill>
              </a:rPr>
              <a:t>УЮ</a:t>
            </a:r>
            <a:r>
              <a:rPr lang="ru-RU" sz="2000" dirty="0" smtClean="0"/>
              <a:t>, кроме: на боковую, на мировую, на попятную</a:t>
            </a:r>
            <a:endParaRPr lang="ru-RU" dirty="0" smtClean="0"/>
          </a:p>
          <a:p>
            <a:pPr algn="just"/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179512" y="4005064"/>
            <a:ext cx="8557082" cy="2592288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dirty="0" smtClean="0"/>
              <a:t>  </a:t>
            </a:r>
            <a:r>
              <a:rPr lang="ru-RU" b="1" i="1" dirty="0" smtClean="0"/>
              <a:t>потому что – по тому что:</a:t>
            </a:r>
            <a:endParaRPr lang="ru-RU" b="1" dirty="0" smtClean="0"/>
          </a:p>
          <a:p>
            <a:r>
              <a:rPr lang="ru-RU" sz="2000" dirty="0" smtClean="0"/>
              <a:t>1) Она не позвонила ему, </a:t>
            </a:r>
            <a:r>
              <a:rPr lang="ru-RU" sz="2000" i="1" dirty="0" smtClean="0">
                <a:solidFill>
                  <a:srgbClr val="C00000"/>
                </a:solidFill>
              </a:rPr>
              <a:t>потому что</a:t>
            </a:r>
            <a:r>
              <a:rPr lang="ru-RU" sz="2000" dirty="0" smtClean="0">
                <a:solidFill>
                  <a:srgbClr val="C00000"/>
                </a:solidFill>
              </a:rPr>
              <a:t> </a:t>
            </a:r>
            <a:r>
              <a:rPr lang="ru-RU" sz="2000" dirty="0" smtClean="0"/>
              <a:t>они поссорились.</a:t>
            </a:r>
          </a:p>
          <a:p>
            <a:r>
              <a:rPr lang="ru-RU" sz="2000" dirty="0" smtClean="0"/>
              <a:t>(значение причины, союз </a:t>
            </a:r>
            <a:r>
              <a:rPr lang="ru-RU" sz="2000" i="1" dirty="0" smtClean="0"/>
              <a:t>потому что</a:t>
            </a:r>
            <a:r>
              <a:rPr lang="ru-RU" sz="2000" dirty="0" smtClean="0"/>
              <a:t>)</a:t>
            </a:r>
            <a:br>
              <a:rPr lang="ru-RU" sz="2000" dirty="0" smtClean="0"/>
            </a:br>
            <a:r>
              <a:rPr lang="ru-RU" sz="2000" i="1" dirty="0" smtClean="0"/>
              <a:t> </a:t>
            </a:r>
            <a:endParaRPr lang="ru-RU" sz="2000" dirty="0" smtClean="0"/>
          </a:p>
          <a:p>
            <a:r>
              <a:rPr lang="ru-RU" sz="2000" dirty="0" smtClean="0"/>
              <a:t>2) </a:t>
            </a:r>
            <a:r>
              <a:rPr lang="ru-RU" sz="2000" dirty="0" smtClean="0">
                <a:solidFill>
                  <a:srgbClr val="C00000"/>
                </a:solidFill>
              </a:rPr>
              <a:t>По тому </a:t>
            </a:r>
            <a:r>
              <a:rPr lang="ru-RU" sz="2000" dirty="0" smtClean="0"/>
              <a:t>вопросу, который обсуждался вчера, они никак не могли прийти к согласию.</a:t>
            </a:r>
          </a:p>
          <a:p>
            <a:pPr algn="ctr"/>
            <a:r>
              <a:rPr lang="ru-RU" sz="2000" dirty="0" smtClean="0"/>
              <a:t>(значение указания, местоимение </a:t>
            </a:r>
            <a:r>
              <a:rPr lang="ru-RU" sz="2000" i="1" dirty="0" smtClean="0"/>
              <a:t>тот</a:t>
            </a:r>
            <a:r>
              <a:rPr lang="ru-RU" sz="2000" dirty="0" smtClean="0"/>
              <a:t> в форме Д.п.)</a:t>
            </a:r>
            <a:endParaRPr lang="ru-RU" sz="2000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179512" y="4293096"/>
            <a:ext cx="8496944" cy="2308324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dirty="0" smtClean="0"/>
              <a:t>    </a:t>
            </a:r>
            <a:r>
              <a:rPr lang="ru-RU" b="1" i="1" dirty="0" smtClean="0"/>
              <a:t>поэтому - по этому:</a:t>
            </a:r>
            <a:endParaRPr lang="ru-RU" b="1" dirty="0" smtClean="0"/>
          </a:p>
          <a:p>
            <a:r>
              <a:rPr lang="ru-RU" i="1" dirty="0" smtClean="0"/>
              <a:t> </a:t>
            </a:r>
            <a:r>
              <a:rPr lang="ru-RU" dirty="0" smtClean="0"/>
              <a:t>Перед выходом из дома зазвонил телефон. Это был важный звонок, </a:t>
            </a:r>
            <a:r>
              <a:rPr lang="ru-RU" i="1" dirty="0" smtClean="0">
                <a:solidFill>
                  <a:srgbClr val="C00000"/>
                </a:solidFill>
              </a:rPr>
              <a:t>поэтому</a:t>
            </a:r>
            <a:r>
              <a:rPr lang="ru-RU" dirty="0" smtClean="0"/>
              <a:t> мне пришлось задержаться. </a:t>
            </a:r>
          </a:p>
          <a:p>
            <a:pPr algn="ctr"/>
            <a:r>
              <a:rPr lang="ru-RU" dirty="0" smtClean="0"/>
              <a:t>(значение следствия, союз </a:t>
            </a:r>
            <a:r>
              <a:rPr lang="ru-RU" i="1" dirty="0" smtClean="0"/>
              <a:t>поэтому)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i="1" dirty="0" smtClean="0"/>
              <a:t> </a:t>
            </a:r>
            <a:endParaRPr lang="ru-RU" dirty="0" smtClean="0"/>
          </a:p>
          <a:p>
            <a:r>
              <a:rPr lang="ru-RU" i="1" dirty="0" smtClean="0">
                <a:solidFill>
                  <a:srgbClr val="C00000"/>
                </a:solidFill>
              </a:rPr>
              <a:t>По этому</a:t>
            </a:r>
            <a:r>
              <a:rPr lang="ru-RU" dirty="0" smtClean="0">
                <a:solidFill>
                  <a:srgbClr val="C00000"/>
                </a:solidFill>
              </a:rPr>
              <a:t> </a:t>
            </a:r>
            <a:r>
              <a:rPr lang="ru-RU" dirty="0" smtClean="0"/>
              <a:t>поводу не беспокой меня больше.</a:t>
            </a:r>
          </a:p>
          <a:p>
            <a:pPr algn="ctr"/>
            <a:r>
              <a:rPr lang="ru-RU" dirty="0" smtClean="0"/>
              <a:t>(значение указания, сущ. с предлогом и местоимение в роли определения)</a:t>
            </a:r>
          </a:p>
          <a:p>
            <a:pPr algn="ctr"/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179512" y="4221088"/>
            <a:ext cx="8568952" cy="2232248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2000" b="1" i="1" dirty="0" smtClean="0"/>
              <a:t>оттого  что – от того:</a:t>
            </a:r>
            <a:endParaRPr lang="ru-RU" sz="2000" b="1" dirty="0" smtClean="0"/>
          </a:p>
          <a:p>
            <a:r>
              <a:rPr lang="ru-RU" sz="2000" dirty="0" smtClean="0"/>
              <a:t>1) Она чувствовала себя счастливой, </a:t>
            </a:r>
            <a:r>
              <a:rPr lang="ru-RU" sz="2000" i="1" dirty="0" smtClean="0">
                <a:solidFill>
                  <a:srgbClr val="C00000"/>
                </a:solidFill>
              </a:rPr>
              <a:t>оттого что </a:t>
            </a:r>
            <a:r>
              <a:rPr lang="ru-RU" sz="2000" dirty="0" smtClean="0"/>
              <a:t>все вокруг улыбались.</a:t>
            </a:r>
          </a:p>
          <a:p>
            <a:pPr algn="ctr"/>
            <a:r>
              <a:rPr lang="ru-RU" sz="2000" dirty="0" smtClean="0"/>
              <a:t>(значение причины, союз </a:t>
            </a:r>
            <a:r>
              <a:rPr lang="ru-RU" sz="2000" i="1" dirty="0" smtClean="0"/>
              <a:t>оттого что)</a:t>
            </a:r>
            <a:br>
              <a:rPr lang="ru-RU" sz="2000" i="1" dirty="0" smtClean="0"/>
            </a:br>
            <a:r>
              <a:rPr lang="ru-RU" sz="2000" i="1" dirty="0" smtClean="0"/>
              <a:t> </a:t>
            </a:r>
            <a:endParaRPr lang="ru-RU" sz="2000" dirty="0" smtClean="0"/>
          </a:p>
          <a:p>
            <a:r>
              <a:rPr lang="ru-RU" sz="2000" i="1" dirty="0" smtClean="0"/>
              <a:t>2) </a:t>
            </a:r>
            <a:r>
              <a:rPr lang="ru-RU" sz="2000" i="1" dirty="0" smtClean="0">
                <a:solidFill>
                  <a:srgbClr val="C00000"/>
                </a:solidFill>
              </a:rPr>
              <a:t>От того</a:t>
            </a:r>
            <a:r>
              <a:rPr lang="ru-RU" sz="2000" dirty="0" smtClean="0">
                <a:solidFill>
                  <a:srgbClr val="C00000"/>
                </a:solidFill>
              </a:rPr>
              <a:t> </a:t>
            </a:r>
            <a:r>
              <a:rPr lang="ru-RU" sz="2000" dirty="0" smtClean="0"/>
              <a:t>дома можно пройти через двор и сократить дорогу.</a:t>
            </a:r>
          </a:p>
          <a:p>
            <a:r>
              <a:rPr lang="ru-RU" sz="2000" dirty="0" smtClean="0"/>
              <a:t>(значение указания, местоимение </a:t>
            </a:r>
            <a:r>
              <a:rPr lang="ru-RU" sz="2000" i="1" dirty="0" smtClean="0"/>
              <a:t>тот </a:t>
            </a:r>
            <a:r>
              <a:rPr lang="ru-RU" sz="2000" dirty="0" smtClean="0"/>
              <a:t>с предлогом)</a:t>
            </a:r>
            <a:endParaRPr lang="ru-RU" sz="2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4)">
                                      <p:cBhvr>
                                        <p:cTn id="11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5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in)">
                                      <p:cBhvr>
                                        <p:cTn id="26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1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4)">
                                      <p:cBhvr>
                                        <p:cTn id="43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5" grpId="1" animBg="1"/>
      <p:bldP spid="6" grpId="0" animBg="1"/>
      <p:bldP spid="8" grpId="0" animBg="1"/>
      <p:bldP spid="8" grpId="1" animBg="1"/>
      <p:bldP spid="7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179512" y="692695"/>
          <a:ext cx="8496944" cy="4297680"/>
        </p:xfrm>
        <a:graphic>
          <a:graphicData uri="http://schemas.openxmlformats.org/drawingml/2006/table">
            <a:tbl>
              <a:tblPr/>
              <a:tblGrid>
                <a:gridCol w="849694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170101">
                <a:tc>
                  <a:txBody>
                    <a:bodyPr/>
                    <a:lstStyle/>
                    <a:p>
                      <a:pPr marL="342900" indent="-342900">
                        <a:buAutoNum type="arabicParenR"/>
                      </a:pPr>
                      <a:r>
                        <a:rPr lang="ru-RU" sz="2400" dirty="0" smtClean="0">
                          <a:latin typeface="Times New Roman"/>
                        </a:rPr>
                        <a:t>Эпидемиолог </a:t>
                      </a:r>
                      <a:r>
                        <a:rPr lang="ru-RU" sz="2400" dirty="0">
                          <a:latin typeface="Times New Roman"/>
                        </a:rPr>
                        <a:t>— сложная, ЗА(ТО) нужная профессия, ПОТОМУ(ЧТО) благодаря его труду мир избавлен от многих страшных болезней</a:t>
                      </a:r>
                      <a:r>
                        <a:rPr lang="ru-RU" sz="2400" dirty="0" smtClean="0">
                          <a:latin typeface="Times New Roman"/>
                        </a:rPr>
                        <a:t>.</a:t>
                      </a:r>
                    </a:p>
                    <a:p>
                      <a:pPr marL="228600" indent="-228600">
                        <a:buNone/>
                      </a:pPr>
                      <a:endParaRPr lang="ru-RU" sz="2400" dirty="0">
                        <a:latin typeface="Calibri"/>
                      </a:endParaRPr>
                    </a:p>
                    <a:p>
                      <a:r>
                        <a:rPr lang="ru-RU" sz="2400" dirty="0" smtClean="0">
                          <a:latin typeface="Times New Roman"/>
                        </a:rPr>
                        <a:t>2)</a:t>
                      </a:r>
                      <a:r>
                        <a:rPr lang="ru-RU" sz="2400" baseline="0" dirty="0" smtClean="0">
                          <a:latin typeface="Times New Roman"/>
                        </a:rPr>
                        <a:t> Как</a:t>
                      </a:r>
                      <a:r>
                        <a:rPr lang="ru-RU" sz="2400" dirty="0" smtClean="0">
                          <a:latin typeface="Times New Roman"/>
                        </a:rPr>
                        <a:t> </a:t>
                      </a:r>
                      <a:r>
                        <a:rPr lang="ru-RU" sz="2400" dirty="0">
                          <a:latin typeface="Times New Roman"/>
                        </a:rPr>
                        <a:t>ты думаешь, ЧТО(БЫ) подарить маме на юбилей?</a:t>
                      </a:r>
                      <a:endParaRPr lang="ru-RU" sz="2400" dirty="0">
                        <a:latin typeface="Calibri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28822">
                <a:tc>
                  <a:txBody>
                    <a:bodyPr/>
                    <a:lstStyle/>
                    <a:p>
                      <a:endParaRPr lang="ru-RU" sz="2400" dirty="0" smtClean="0">
                        <a:latin typeface="Times New Roman"/>
                      </a:endParaRPr>
                    </a:p>
                    <a:p>
                      <a:r>
                        <a:rPr lang="ru-RU" sz="2400" dirty="0" smtClean="0">
                          <a:latin typeface="Times New Roman"/>
                        </a:rPr>
                        <a:t>3) Между </a:t>
                      </a:r>
                      <a:r>
                        <a:rPr lang="ru-RU" sz="2400" dirty="0">
                          <a:latin typeface="Times New Roman"/>
                        </a:rPr>
                        <a:t>тем (В)ПЕРЕДИ, сквозь деревья сверкнула вода, и (В)СКОРЕ дорожка привела нас к большому озеру.</a:t>
                      </a:r>
                      <a:endParaRPr lang="ru-RU" sz="2400" dirty="0">
                        <a:latin typeface="Calibri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28822">
                <a:tc>
                  <a:txBody>
                    <a:bodyPr/>
                    <a:lstStyle/>
                    <a:p>
                      <a:endParaRPr lang="ru-RU" sz="2400" spc="-10" dirty="0" smtClean="0">
                        <a:latin typeface="Times New Roman"/>
                      </a:endParaRPr>
                    </a:p>
                    <a:p>
                      <a:r>
                        <a:rPr lang="ru-RU" sz="2400" spc="-10" dirty="0" smtClean="0">
                          <a:latin typeface="Times New Roman"/>
                        </a:rPr>
                        <a:t>4)</a:t>
                      </a:r>
                      <a:r>
                        <a:rPr lang="ru-RU" sz="2400" spc="-10" baseline="0" dirty="0" smtClean="0">
                          <a:latin typeface="Times New Roman"/>
                        </a:rPr>
                        <a:t> (</a:t>
                      </a:r>
                      <a:r>
                        <a:rPr lang="ru-RU" sz="2400" spc="-10" dirty="0" smtClean="0">
                          <a:latin typeface="Times New Roman"/>
                        </a:rPr>
                        <a:t>В)ОТЛИЧИЕ </a:t>
                      </a:r>
                      <a:r>
                        <a:rPr lang="ru-RU" sz="2400" spc="-10" dirty="0">
                          <a:latin typeface="Times New Roman"/>
                        </a:rPr>
                        <a:t>от Андрея Петровича Степан Ильич более добродушен, (ТО)ЕСТЬ менее обидчив и менее вспыльчив.</a:t>
                      </a:r>
                      <a:endParaRPr lang="ru-RU" sz="2400" dirty="0">
                        <a:latin typeface="Calibri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34817" name="Rectangle 1"/>
          <p:cNvSpPr>
            <a:spLocks noChangeArrowheads="1"/>
          </p:cNvSpPr>
          <p:nvPr/>
        </p:nvSpPr>
        <p:spPr bwMode="auto">
          <a:xfrm>
            <a:off x="0" y="173251"/>
            <a:ext cx="889248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000099"/>
                </a:solidFill>
                <a:effectLst/>
                <a:latin typeface="Times New Roman" pitchFamily="18" charset="0"/>
                <a:cs typeface="Times New Roman" pitchFamily="18" charset="0"/>
              </a:rPr>
              <a:t>В КАКОМ ПРЕДЛОЖЕНИИ ОБА ВЫДЕЛЕННЫХ СЛОВА ПИШУТСЯ</a:t>
            </a:r>
            <a:r>
              <a:rPr kumimoji="0" lang="ru-RU" sz="1600" b="1" i="0" u="none" strike="noStrike" cap="none" normalizeH="0" dirty="0" smtClean="0">
                <a:ln>
                  <a:noFill/>
                </a:ln>
                <a:solidFill>
                  <a:srgbClr val="000099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000099"/>
                </a:solidFill>
                <a:effectLst/>
                <a:latin typeface="Times New Roman" pitchFamily="18" charset="0"/>
                <a:cs typeface="Times New Roman" pitchFamily="18" charset="0"/>
              </a:rPr>
              <a:t>СЛИТНО?</a:t>
            </a: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rgbClr val="000099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179512" y="692695"/>
          <a:ext cx="8496944" cy="5029200"/>
        </p:xfrm>
        <a:graphic>
          <a:graphicData uri="http://schemas.openxmlformats.org/drawingml/2006/table">
            <a:tbl>
              <a:tblPr>
                <a:tableStyleId>{775DCB02-9BB8-47FD-8907-85C794F793BA}</a:tableStyleId>
              </a:tblPr>
              <a:tblGrid>
                <a:gridCol w="849694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170101">
                <a:tc>
                  <a:txBody>
                    <a:bodyPr/>
                    <a:lstStyle/>
                    <a:p>
                      <a:pPr marL="342900" indent="-342900">
                        <a:buAutoNum type="arabicParenR"/>
                      </a:pPr>
                      <a:r>
                        <a:rPr lang="ru-RU" sz="2400" dirty="0" smtClean="0"/>
                        <a:t>Эпидемиолог </a:t>
                      </a:r>
                      <a:r>
                        <a:rPr lang="ru-RU" sz="2400" dirty="0"/>
                        <a:t>— сложная, </a:t>
                      </a:r>
                      <a:r>
                        <a:rPr lang="ru-RU" sz="2400" dirty="0" smtClean="0"/>
                        <a:t>ЗАТО </a:t>
                      </a:r>
                      <a:r>
                        <a:rPr lang="ru-RU" sz="2400" dirty="0"/>
                        <a:t>нужная профессия, </a:t>
                      </a:r>
                      <a:r>
                        <a:rPr lang="ru-RU" sz="2400" dirty="0" smtClean="0"/>
                        <a:t>ПОТОМУ</a:t>
                      </a:r>
                      <a:r>
                        <a:rPr lang="ru-RU" sz="2400" baseline="0" dirty="0" smtClean="0"/>
                        <a:t> </a:t>
                      </a:r>
                      <a:r>
                        <a:rPr lang="ru-RU" sz="2400" dirty="0" smtClean="0"/>
                        <a:t>ЧТО </a:t>
                      </a:r>
                      <a:r>
                        <a:rPr lang="ru-RU" sz="2400" dirty="0"/>
                        <a:t>благодаря его труду мир избавлен от многих страшных болезней</a:t>
                      </a:r>
                      <a:r>
                        <a:rPr lang="ru-RU" sz="2400" dirty="0" smtClean="0"/>
                        <a:t>.</a:t>
                      </a:r>
                    </a:p>
                    <a:p>
                      <a:pPr marL="228600" indent="-228600">
                        <a:buNone/>
                      </a:pPr>
                      <a:endParaRPr lang="ru-RU" sz="2400" dirty="0"/>
                    </a:p>
                    <a:p>
                      <a:r>
                        <a:rPr lang="ru-RU" sz="2400" dirty="0" smtClean="0"/>
                        <a:t>2)</a:t>
                      </a:r>
                      <a:r>
                        <a:rPr lang="ru-RU" sz="2400" baseline="0" dirty="0" smtClean="0"/>
                        <a:t> Как</a:t>
                      </a:r>
                      <a:r>
                        <a:rPr lang="ru-RU" sz="2400" dirty="0" smtClean="0"/>
                        <a:t> </a:t>
                      </a:r>
                      <a:r>
                        <a:rPr lang="ru-RU" sz="2400" dirty="0"/>
                        <a:t>ты думаешь, </a:t>
                      </a:r>
                      <a:r>
                        <a:rPr lang="ru-RU" sz="2400" dirty="0" smtClean="0"/>
                        <a:t>ЧТОБЫ подарить </a:t>
                      </a:r>
                      <a:r>
                        <a:rPr lang="ru-RU" sz="2400" dirty="0"/>
                        <a:t>маме на юбилей?</a:t>
                      </a:r>
                      <a:endParaRPr lang="ru-RU" sz="2400" dirty="0">
                        <a:latin typeface="Calibri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28822">
                <a:tc>
                  <a:txBody>
                    <a:bodyPr/>
                    <a:lstStyle/>
                    <a:p>
                      <a:endParaRPr lang="ru-RU" sz="2400" dirty="0" smtClean="0"/>
                    </a:p>
                    <a:p>
                      <a:r>
                        <a:rPr lang="ru-RU" sz="2400" dirty="0" smtClean="0"/>
                        <a:t>3) Между </a:t>
                      </a:r>
                      <a:r>
                        <a:rPr lang="ru-RU" sz="2400" dirty="0"/>
                        <a:t>тем </a:t>
                      </a:r>
                      <a:r>
                        <a:rPr lang="ru-RU" sz="2400" dirty="0" smtClean="0"/>
                        <a:t>ВПЕРЕДИ</a:t>
                      </a:r>
                      <a:r>
                        <a:rPr lang="ru-RU" sz="2400" dirty="0"/>
                        <a:t>, сквозь деревья сверкнула вода, и </a:t>
                      </a:r>
                      <a:r>
                        <a:rPr lang="ru-RU" sz="2400" dirty="0" smtClean="0"/>
                        <a:t>ВСКОРЕ дорожка </a:t>
                      </a:r>
                      <a:r>
                        <a:rPr lang="ru-RU" sz="2400" dirty="0"/>
                        <a:t>привела нас к большому озеру.</a:t>
                      </a:r>
                      <a:endParaRPr lang="ru-RU" sz="2400" dirty="0">
                        <a:latin typeface="Calibri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28822">
                <a:tc>
                  <a:txBody>
                    <a:bodyPr/>
                    <a:lstStyle/>
                    <a:p>
                      <a:endParaRPr lang="ru-RU" sz="2400" spc="-10" dirty="0" smtClean="0"/>
                    </a:p>
                    <a:p>
                      <a:r>
                        <a:rPr lang="ru-RU" sz="2400" spc="-10" dirty="0" smtClean="0"/>
                        <a:t>4)</a:t>
                      </a:r>
                      <a:r>
                        <a:rPr lang="ru-RU" sz="2400" spc="-10" baseline="0" dirty="0" smtClean="0"/>
                        <a:t> </a:t>
                      </a:r>
                      <a:r>
                        <a:rPr lang="ru-RU" sz="2400" spc="-10" dirty="0" smtClean="0"/>
                        <a:t>В</a:t>
                      </a:r>
                      <a:r>
                        <a:rPr lang="ru-RU" sz="2400" spc="-10" baseline="0" dirty="0" smtClean="0"/>
                        <a:t> </a:t>
                      </a:r>
                      <a:r>
                        <a:rPr lang="ru-RU" sz="2400" spc="-10" dirty="0" smtClean="0"/>
                        <a:t>ОТЛИЧИЕ от </a:t>
                      </a:r>
                      <a:r>
                        <a:rPr lang="ru-RU" sz="2400" spc="-10" dirty="0"/>
                        <a:t>Андрея Петровича Степан Ильич более добродушен, </a:t>
                      </a:r>
                      <a:r>
                        <a:rPr lang="ru-RU" sz="2400" spc="-10" dirty="0" smtClean="0"/>
                        <a:t>ТО</a:t>
                      </a:r>
                      <a:r>
                        <a:rPr lang="ru-RU" sz="2400" spc="-10" baseline="0" dirty="0" smtClean="0"/>
                        <a:t> </a:t>
                      </a:r>
                      <a:r>
                        <a:rPr lang="ru-RU" sz="2400" spc="-10" dirty="0" smtClean="0"/>
                        <a:t>ЕСТЬ </a:t>
                      </a:r>
                      <a:r>
                        <a:rPr lang="ru-RU" sz="2400" spc="-10" dirty="0"/>
                        <a:t>менее обидчив и менее вспыльчив.</a:t>
                      </a:r>
                      <a:endParaRPr lang="ru-RU" sz="2400" dirty="0">
                        <a:latin typeface="Calibri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34605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400" b="1" dirty="0" smtClean="0">
                <a:solidFill>
                  <a:srgbClr val="000099"/>
                </a:solidFill>
                <a:latin typeface="Georgia" pitchFamily="18" charset="0"/>
              </a:rPr>
              <a:t>Правописание сложных существительных.</a:t>
            </a:r>
            <a:endParaRPr lang="ru-RU" sz="2400" b="1" dirty="0">
              <a:solidFill>
                <a:srgbClr val="000099"/>
              </a:solidFill>
              <a:latin typeface="Georgia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179512" y="764704"/>
            <a:ext cx="8424936" cy="2088232"/>
          </a:xfrm>
        </p:spPr>
        <p:txBody>
          <a:bodyPr/>
          <a:lstStyle/>
          <a:p>
            <a:pPr>
              <a:buNone/>
            </a:pPr>
            <a:endParaRPr lang="ru-RU" dirty="0" smtClean="0"/>
          </a:p>
          <a:p>
            <a:pPr marL="457200" indent="-457200">
              <a:buAutoNum type="arabicPeriod"/>
            </a:pPr>
            <a:r>
              <a:rPr lang="ru-RU" dirty="0" smtClean="0"/>
              <a:t>Сен</a:t>
            </a:r>
            <a:r>
              <a:rPr lang="ru-RU" b="1" u="sng" dirty="0" smtClean="0">
                <a:solidFill>
                  <a:srgbClr val="C00000"/>
                </a:solidFill>
              </a:rPr>
              <a:t>о</a:t>
            </a:r>
            <a:r>
              <a:rPr lang="ru-RU" dirty="0" smtClean="0"/>
              <a:t>кос, пар</a:t>
            </a:r>
            <a:r>
              <a:rPr lang="ru-RU" b="1" u="sng" dirty="0" smtClean="0">
                <a:solidFill>
                  <a:srgbClr val="C00000"/>
                </a:solidFill>
              </a:rPr>
              <a:t>о</a:t>
            </a:r>
            <a:r>
              <a:rPr lang="ru-RU" dirty="0" smtClean="0"/>
              <a:t>ход, </a:t>
            </a:r>
            <a:r>
              <a:rPr lang="ru-RU" dirty="0" err="1" smtClean="0"/>
              <a:t>фот</a:t>
            </a:r>
            <a:r>
              <a:rPr lang="ru-RU" b="1" u="sng" dirty="0" err="1" smtClean="0">
                <a:solidFill>
                  <a:srgbClr val="C00000"/>
                </a:solidFill>
              </a:rPr>
              <a:t>о</a:t>
            </a:r>
            <a:r>
              <a:rPr lang="ru-RU" dirty="0" err="1" smtClean="0"/>
              <a:t>студия</a:t>
            </a:r>
            <a:r>
              <a:rPr lang="ru-RU" dirty="0" smtClean="0"/>
              <a:t>.</a:t>
            </a:r>
          </a:p>
          <a:p>
            <a:pPr marL="457200" indent="-457200">
              <a:buNone/>
            </a:pPr>
            <a:endParaRPr lang="ru-RU" dirty="0" smtClean="0"/>
          </a:p>
          <a:p>
            <a:pPr marL="457200" indent="-457200">
              <a:buNone/>
            </a:pPr>
            <a:r>
              <a:rPr lang="ru-RU" sz="2000" dirty="0" smtClean="0">
                <a:solidFill>
                  <a:srgbClr val="FF6600"/>
                </a:solidFill>
              </a:rPr>
              <a:t>2.   </a:t>
            </a:r>
            <a:r>
              <a:rPr lang="ru-RU" dirty="0" smtClean="0"/>
              <a:t>Солн</a:t>
            </a:r>
            <a:r>
              <a:rPr lang="ru-RU" b="1" u="dbl" dirty="0" smtClean="0">
                <a:solidFill>
                  <a:srgbClr val="000099"/>
                </a:solidFill>
              </a:rPr>
              <a:t>ц</a:t>
            </a:r>
            <a:r>
              <a:rPr lang="ru-RU" b="1" u="sng" dirty="0" smtClean="0">
                <a:solidFill>
                  <a:srgbClr val="C00000"/>
                </a:solidFill>
              </a:rPr>
              <a:t>е</a:t>
            </a:r>
            <a:r>
              <a:rPr lang="ru-RU" dirty="0" smtClean="0"/>
              <a:t>стояние, </a:t>
            </a:r>
            <a:r>
              <a:rPr lang="ru-RU" dirty="0" err="1" smtClean="0"/>
              <a:t>го</a:t>
            </a:r>
            <a:r>
              <a:rPr lang="ru-RU" dirty="0" smtClean="0"/>
              <a:t>[</a:t>
            </a:r>
            <a:r>
              <a:rPr lang="ru-RU" b="1" u="dbl" dirty="0" smtClean="0">
                <a:solidFill>
                  <a:srgbClr val="000099"/>
                </a:solidFill>
              </a:rPr>
              <a:t>р</a:t>
            </a:r>
            <a:r>
              <a:rPr lang="en-US" b="1" dirty="0" smtClean="0">
                <a:solidFill>
                  <a:srgbClr val="000099"/>
                </a:solidFill>
              </a:rPr>
              <a:t>’]</a:t>
            </a:r>
            <a:r>
              <a:rPr lang="ru-RU" b="1" u="sng" dirty="0" err="1" smtClean="0">
                <a:solidFill>
                  <a:srgbClr val="C00000"/>
                </a:solidFill>
              </a:rPr>
              <a:t>е</a:t>
            </a:r>
            <a:r>
              <a:rPr lang="ru-RU" dirty="0" err="1" smtClean="0"/>
              <a:t>мыка</a:t>
            </a:r>
            <a:r>
              <a:rPr lang="ru-RU" dirty="0" smtClean="0"/>
              <a:t>, ово</a:t>
            </a:r>
            <a:r>
              <a:rPr lang="ru-RU" b="1" u="dbl" dirty="0" smtClean="0">
                <a:solidFill>
                  <a:srgbClr val="000099"/>
                </a:solidFill>
              </a:rPr>
              <a:t>щ</a:t>
            </a:r>
            <a:r>
              <a:rPr lang="ru-RU" b="1" u="sng" dirty="0" smtClean="0">
                <a:solidFill>
                  <a:srgbClr val="C00000"/>
                </a:solidFill>
              </a:rPr>
              <a:t>е</a:t>
            </a:r>
            <a:r>
              <a:rPr lang="ru-RU" dirty="0" smtClean="0"/>
              <a:t>хранилище.</a:t>
            </a:r>
            <a:endParaRPr lang="ru-RU" dirty="0"/>
          </a:p>
        </p:txBody>
      </p:sp>
      <p:sp>
        <p:nvSpPr>
          <p:cNvPr id="4" name="Дуга 3"/>
          <p:cNvSpPr/>
          <p:nvPr/>
        </p:nvSpPr>
        <p:spPr>
          <a:xfrm rot="18824377">
            <a:off x="645328" y="1212042"/>
            <a:ext cx="796561" cy="832400"/>
          </a:xfrm>
          <a:prstGeom prst="arc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Дуга 4"/>
          <p:cNvSpPr/>
          <p:nvPr/>
        </p:nvSpPr>
        <p:spPr>
          <a:xfrm rot="18824377">
            <a:off x="1415193" y="1264136"/>
            <a:ext cx="696991" cy="728349"/>
          </a:xfrm>
          <a:prstGeom prst="arc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Дуга 5"/>
          <p:cNvSpPr/>
          <p:nvPr/>
        </p:nvSpPr>
        <p:spPr>
          <a:xfrm rot="18824377">
            <a:off x="2685526" y="1290408"/>
            <a:ext cx="748613" cy="678950"/>
          </a:xfrm>
          <a:prstGeom prst="arc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Дуга 6"/>
          <p:cNvSpPr/>
          <p:nvPr/>
        </p:nvSpPr>
        <p:spPr>
          <a:xfrm rot="18824377">
            <a:off x="1991256" y="1264137"/>
            <a:ext cx="696991" cy="728349"/>
          </a:xfrm>
          <a:prstGeom prst="arc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Дуга 7"/>
          <p:cNvSpPr/>
          <p:nvPr/>
        </p:nvSpPr>
        <p:spPr>
          <a:xfrm rot="18824377">
            <a:off x="3431416" y="1264137"/>
            <a:ext cx="696991" cy="728349"/>
          </a:xfrm>
          <a:prstGeom prst="arc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Дуга 8"/>
          <p:cNvSpPr/>
          <p:nvPr/>
        </p:nvSpPr>
        <p:spPr>
          <a:xfrm rot="18824377">
            <a:off x="4074149" y="1251869"/>
            <a:ext cx="995701" cy="1040500"/>
          </a:xfrm>
          <a:prstGeom prst="arc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1763688" y="620688"/>
            <a:ext cx="5184576" cy="432048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C00000"/>
                </a:solidFill>
              </a:rPr>
              <a:t>СЛИТНОЕ НАПИСАНИЕ</a:t>
            </a:r>
            <a:endParaRPr lang="ru-RU" b="1" dirty="0">
              <a:solidFill>
                <a:srgbClr val="C00000"/>
              </a:solidFill>
            </a:endParaRPr>
          </a:p>
        </p:txBody>
      </p:sp>
      <p:sp>
        <p:nvSpPr>
          <p:cNvPr id="11" name="Дуга 10"/>
          <p:cNvSpPr/>
          <p:nvPr/>
        </p:nvSpPr>
        <p:spPr>
          <a:xfrm rot="18963081">
            <a:off x="528568" y="2023028"/>
            <a:ext cx="1246102" cy="1301204"/>
          </a:xfrm>
          <a:prstGeom prst="arc">
            <a:avLst>
              <a:gd name="adj1" fmla="val 16200000"/>
              <a:gd name="adj2" fmla="val 56198"/>
            </a:avLst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Дуга 11"/>
          <p:cNvSpPr/>
          <p:nvPr/>
        </p:nvSpPr>
        <p:spPr>
          <a:xfrm rot="18824377">
            <a:off x="1753185" y="2180148"/>
            <a:ext cx="597069" cy="624637"/>
          </a:xfrm>
          <a:prstGeom prst="arc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Дуга 13"/>
          <p:cNvSpPr/>
          <p:nvPr/>
        </p:nvSpPr>
        <p:spPr>
          <a:xfrm rot="18824377">
            <a:off x="3071376" y="2128234"/>
            <a:ext cx="696991" cy="728349"/>
          </a:xfrm>
          <a:prstGeom prst="arc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Дуга 14"/>
          <p:cNvSpPr/>
          <p:nvPr/>
        </p:nvSpPr>
        <p:spPr>
          <a:xfrm rot="18824377">
            <a:off x="3863464" y="2128233"/>
            <a:ext cx="696991" cy="728349"/>
          </a:xfrm>
          <a:prstGeom prst="arc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Дуга 15"/>
          <p:cNvSpPr/>
          <p:nvPr/>
        </p:nvSpPr>
        <p:spPr>
          <a:xfrm rot="18963081">
            <a:off x="4688892" y="2149233"/>
            <a:ext cx="1062359" cy="973040"/>
          </a:xfrm>
          <a:prstGeom prst="arc">
            <a:avLst>
              <a:gd name="adj1" fmla="val 16200000"/>
              <a:gd name="adj2" fmla="val 56198"/>
            </a:avLst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Дуга 16"/>
          <p:cNvSpPr/>
          <p:nvPr/>
        </p:nvSpPr>
        <p:spPr>
          <a:xfrm rot="18824377">
            <a:off x="5696999" y="2158103"/>
            <a:ext cx="846346" cy="884425"/>
          </a:xfrm>
          <a:prstGeom prst="arc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/>
        </p:nvSpPr>
        <p:spPr>
          <a:xfrm>
            <a:off x="1763688" y="2996952"/>
            <a:ext cx="5184576" cy="432048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C00000"/>
                </a:solidFill>
              </a:rPr>
              <a:t>ДЕФИСНОЕ НАПИСАНИЕ</a:t>
            </a:r>
            <a:endParaRPr lang="ru-RU" b="1" dirty="0">
              <a:solidFill>
                <a:srgbClr val="C00000"/>
              </a:solidFill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251520" y="4005064"/>
            <a:ext cx="8136904" cy="158417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>
              <a:buAutoNum type="arabicPeriod"/>
            </a:pPr>
            <a:r>
              <a:rPr lang="ru-RU" dirty="0" smtClean="0">
                <a:solidFill>
                  <a:schemeClr val="tx1"/>
                </a:solidFill>
              </a:rPr>
              <a:t>Сложные наименования промежуточных стран света:</a:t>
            </a:r>
          </a:p>
          <a:p>
            <a:pPr marL="342900" indent="-342900"/>
            <a:r>
              <a:rPr lang="ru-RU" sz="2400" dirty="0" err="1" smtClean="0">
                <a:solidFill>
                  <a:schemeClr val="tx1"/>
                </a:solidFill>
              </a:rPr>
              <a:t>Юго</a:t>
            </a:r>
            <a:r>
              <a:rPr lang="ru-RU" sz="2400" dirty="0" smtClean="0">
                <a:solidFill>
                  <a:schemeClr val="tx1"/>
                </a:solidFill>
              </a:rPr>
              <a:t> </a:t>
            </a:r>
            <a:r>
              <a:rPr lang="ru-RU" sz="2400" b="1" dirty="0" smtClean="0">
                <a:solidFill>
                  <a:srgbClr val="C00000"/>
                </a:solidFill>
              </a:rPr>
              <a:t>- </a:t>
            </a:r>
            <a:r>
              <a:rPr lang="ru-RU" sz="2400" dirty="0" smtClean="0">
                <a:solidFill>
                  <a:schemeClr val="tx1"/>
                </a:solidFill>
              </a:rPr>
              <a:t>запад, </a:t>
            </a:r>
            <a:r>
              <a:rPr lang="ru-RU" sz="2400" dirty="0" err="1" smtClean="0">
                <a:solidFill>
                  <a:schemeClr val="tx1"/>
                </a:solidFill>
              </a:rPr>
              <a:t>северо</a:t>
            </a:r>
            <a:r>
              <a:rPr lang="ru-RU" sz="2400" dirty="0" smtClean="0">
                <a:solidFill>
                  <a:schemeClr val="tx1"/>
                </a:solidFill>
              </a:rPr>
              <a:t> </a:t>
            </a:r>
            <a:r>
              <a:rPr lang="ru-RU" sz="2400" dirty="0" smtClean="0">
                <a:solidFill>
                  <a:srgbClr val="C00000"/>
                </a:solidFill>
              </a:rPr>
              <a:t>- </a:t>
            </a:r>
            <a:r>
              <a:rPr lang="ru-RU" sz="2400" dirty="0" smtClean="0">
                <a:solidFill>
                  <a:schemeClr val="tx1"/>
                </a:solidFill>
              </a:rPr>
              <a:t>восток, </a:t>
            </a:r>
            <a:r>
              <a:rPr lang="ru-RU" sz="2400" dirty="0" err="1" smtClean="0">
                <a:solidFill>
                  <a:schemeClr val="tx1"/>
                </a:solidFill>
              </a:rPr>
              <a:t>северо</a:t>
            </a:r>
            <a:r>
              <a:rPr lang="ru-RU" sz="2400" dirty="0" smtClean="0">
                <a:solidFill>
                  <a:schemeClr val="tx1"/>
                </a:solidFill>
              </a:rPr>
              <a:t> </a:t>
            </a:r>
            <a:r>
              <a:rPr lang="ru-RU" sz="2400" b="1" dirty="0" smtClean="0">
                <a:solidFill>
                  <a:srgbClr val="C00000"/>
                </a:solidFill>
              </a:rPr>
              <a:t>– </a:t>
            </a:r>
            <a:r>
              <a:rPr lang="ru-RU" sz="2400" dirty="0" smtClean="0">
                <a:solidFill>
                  <a:schemeClr val="tx1"/>
                </a:solidFill>
              </a:rPr>
              <a:t>запад</a:t>
            </a:r>
          </a:p>
          <a:p>
            <a:pPr marL="342900" indent="-342900"/>
            <a:r>
              <a:rPr lang="ru-RU" sz="2400" dirty="0" smtClean="0">
                <a:solidFill>
                  <a:schemeClr val="tx1"/>
                </a:solidFill>
              </a:rPr>
              <a:t> </a:t>
            </a:r>
            <a:r>
              <a:rPr lang="ru-RU" sz="2000" u="sng" dirty="0" smtClean="0">
                <a:solidFill>
                  <a:schemeClr val="tx1"/>
                </a:solidFill>
              </a:rPr>
              <a:t>(так же пишутся и прилагательные, образованные от данных существительных)</a:t>
            </a:r>
            <a:endParaRPr lang="ru-RU" u="sng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467544" y="692697"/>
          <a:ext cx="8280920" cy="3960440"/>
        </p:xfrm>
        <a:graphic>
          <a:graphicData uri="http://schemas.openxmlformats.org/drawingml/2006/table">
            <a:tbl>
              <a:tblPr/>
              <a:tblGrid>
                <a:gridCol w="82809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842647"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latin typeface="Times New Roman"/>
                        </a:rPr>
                        <a:t>1) Кудрявые </a:t>
                      </a:r>
                      <a:r>
                        <a:rPr lang="ru-RU" sz="2400" dirty="0">
                          <a:latin typeface="Times New Roman"/>
                        </a:rPr>
                        <a:t>кусты сирени (КОЕ)ГДЕ будто посыпаны ЧЕМ(ТО) белым и лиловым.</a:t>
                      </a:r>
                      <a:endParaRPr lang="ru-RU" sz="1800" dirty="0">
                        <a:latin typeface="Calibri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42647"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latin typeface="Times New Roman"/>
                        </a:rPr>
                        <a:t>2) (В)ДАЛИ </a:t>
                      </a:r>
                      <a:r>
                        <a:rPr lang="ru-RU" sz="2400" dirty="0">
                          <a:latin typeface="Times New Roman"/>
                        </a:rPr>
                        <a:t>на (СЕВЕРО)ЗАПАДЕ поднялась гряда гор.</a:t>
                      </a:r>
                      <a:endParaRPr lang="ru-RU" sz="1800" dirty="0">
                        <a:latin typeface="Calibri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432499"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latin typeface="Times New Roman"/>
                        </a:rPr>
                        <a:t>3) (ПО)ЯСНОМУ </a:t>
                      </a:r>
                      <a:r>
                        <a:rPr lang="ru-RU" sz="2400" dirty="0">
                          <a:latin typeface="Times New Roman"/>
                        </a:rPr>
                        <a:t>небу (ЕДВА)ЕДВА неслись высокие и редкие облака (ИЗЖЕЛТА)БЕЛЫЕ, как весенний запоздалый снег.</a:t>
                      </a:r>
                      <a:endParaRPr lang="ru-RU" sz="1800" dirty="0">
                        <a:latin typeface="Calibri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42647">
                <a:tc>
                  <a:txBody>
                    <a:bodyPr/>
                    <a:lstStyle/>
                    <a:p>
                      <a:r>
                        <a:rPr lang="ru-RU" sz="2400" dirty="0">
                          <a:latin typeface="Times New Roman"/>
                        </a:rPr>
                        <a:t>4) Там, (ВЫСОКО)ВЫСОКО, бродили ветерки, у НАС(ЖЕ), (В)НИЗУ, было (ТИХО)ТИХО.</a:t>
                      </a:r>
                      <a:endParaRPr lang="ru-RU" sz="1800" dirty="0">
                        <a:latin typeface="Calibri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35841" name="Rectangle 1"/>
          <p:cNvSpPr>
            <a:spLocks noChangeArrowheads="1"/>
          </p:cNvSpPr>
          <p:nvPr/>
        </p:nvSpPr>
        <p:spPr bwMode="auto">
          <a:xfrm>
            <a:off x="0" y="105063"/>
            <a:ext cx="914400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000099"/>
                </a:solidFill>
                <a:effectLst/>
                <a:latin typeface="Times New Roman" pitchFamily="18" charset="0"/>
                <a:cs typeface="Times New Roman" pitchFamily="18" charset="0"/>
              </a:rPr>
              <a:t>В КАКОМ ПРЕДЛОЖЕНИИ ВЫДЕЛЕННЫЕ СЛОВА ПИШУТСЯ ЧЕРЕЗ ДЕФИС?</a:t>
            </a: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rgbClr val="000099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467544" y="764704"/>
          <a:ext cx="8136904" cy="3960440"/>
        </p:xfrm>
        <a:graphic>
          <a:graphicData uri="http://schemas.openxmlformats.org/drawingml/2006/table">
            <a:tbl>
              <a:tblPr>
                <a:tableStyleId>{775DCB02-9BB8-47FD-8907-85C794F793BA}</a:tableStyleId>
              </a:tblPr>
              <a:tblGrid>
                <a:gridCol w="813690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842647"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1) Кудрявые </a:t>
                      </a:r>
                      <a:r>
                        <a:rPr lang="ru-RU" sz="2400" dirty="0"/>
                        <a:t>кусты сирени </a:t>
                      </a:r>
                      <a:r>
                        <a:rPr lang="ru-RU" sz="2400" dirty="0" smtClean="0"/>
                        <a:t>КОЕ-ГДЕ </a:t>
                      </a:r>
                      <a:r>
                        <a:rPr lang="ru-RU" sz="2400" dirty="0"/>
                        <a:t>будто посыпаны </a:t>
                      </a:r>
                      <a:r>
                        <a:rPr lang="ru-RU" sz="2400" dirty="0" smtClean="0"/>
                        <a:t>ЧЕМ-ТО</a:t>
                      </a:r>
                      <a:r>
                        <a:rPr lang="ru-RU" sz="2400" baseline="0" dirty="0" smtClean="0"/>
                        <a:t> </a:t>
                      </a:r>
                      <a:r>
                        <a:rPr lang="ru-RU" sz="2400" dirty="0" smtClean="0"/>
                        <a:t>и </a:t>
                      </a:r>
                      <a:r>
                        <a:rPr lang="ru-RU" sz="2400" dirty="0"/>
                        <a:t>лиловым.</a:t>
                      </a:r>
                      <a:endParaRPr lang="ru-RU" sz="1800" dirty="0">
                        <a:latin typeface="Calibri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42647"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2) ВДАЛИ </a:t>
                      </a:r>
                      <a:r>
                        <a:rPr lang="ru-RU" sz="2400" dirty="0"/>
                        <a:t>на </a:t>
                      </a:r>
                      <a:r>
                        <a:rPr lang="ru-RU" sz="2400" dirty="0" smtClean="0"/>
                        <a:t>СЕВЕРО-ЗАПАДЕ </a:t>
                      </a:r>
                      <a:r>
                        <a:rPr lang="ru-RU" sz="2400" dirty="0"/>
                        <a:t>поднялась гряда гор.</a:t>
                      </a:r>
                      <a:endParaRPr lang="ru-RU" sz="1800" dirty="0">
                        <a:latin typeface="Calibri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432499"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3) ПО ЯСНОМУ небу ЕДВА-ЕДВА неслись высокие и редкие облака ИЗЖЕЛТА-БЕЛЫЕ, как весенний запоздалый снег.</a:t>
                      </a:r>
                      <a:endParaRPr lang="ru-RU" sz="1800" dirty="0">
                        <a:latin typeface="Calibri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42647">
                <a:tc>
                  <a:txBody>
                    <a:bodyPr/>
                    <a:lstStyle/>
                    <a:p>
                      <a:r>
                        <a:rPr lang="ru-RU" sz="2400" dirty="0"/>
                        <a:t>4) Там, </a:t>
                      </a:r>
                      <a:r>
                        <a:rPr lang="ru-RU" sz="2400" dirty="0" smtClean="0"/>
                        <a:t>ВЫСОКО-ВЫСОКО, </a:t>
                      </a:r>
                      <a:r>
                        <a:rPr lang="ru-RU" sz="2400" dirty="0"/>
                        <a:t>бродили ветерки, </a:t>
                      </a:r>
                      <a:r>
                        <a:rPr lang="ru-RU" sz="2400" dirty="0" smtClean="0"/>
                        <a:t>у НАС</a:t>
                      </a:r>
                      <a:r>
                        <a:rPr lang="ru-RU" sz="2400" baseline="0" dirty="0" smtClean="0"/>
                        <a:t> </a:t>
                      </a:r>
                      <a:r>
                        <a:rPr lang="ru-RU" sz="2400" dirty="0" smtClean="0"/>
                        <a:t>ЖЕ, ВНИЗУ</a:t>
                      </a:r>
                      <a:r>
                        <a:rPr lang="ru-RU" sz="2400" dirty="0"/>
                        <a:t>, было </a:t>
                      </a:r>
                      <a:r>
                        <a:rPr lang="ru-RU" sz="2400" dirty="0" smtClean="0"/>
                        <a:t>ТИХО-ТИХО</a:t>
                      </a:r>
                      <a:r>
                        <a:rPr lang="ru-RU" sz="2400" dirty="0"/>
                        <a:t>.</a:t>
                      </a:r>
                      <a:endParaRPr lang="ru-RU" sz="1800" dirty="0">
                        <a:latin typeface="Calibri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323528" y="980728"/>
          <a:ext cx="8136904" cy="4464496"/>
        </p:xfrm>
        <a:graphic>
          <a:graphicData uri="http://schemas.openxmlformats.org/drawingml/2006/table">
            <a:tbl>
              <a:tblPr/>
              <a:tblGrid>
                <a:gridCol w="813690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267384"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latin typeface="Times New Roman"/>
                        </a:rPr>
                        <a:t>1) Меж </a:t>
                      </a:r>
                      <a:r>
                        <a:rPr lang="ru-RU" sz="2400" dirty="0">
                          <a:latin typeface="Times New Roman"/>
                        </a:rPr>
                        <a:t>двумя рядами изгороди (КОЕ)ГДЕ проглядывала ИЗ(ПОД) снега колея </a:t>
                      </a:r>
                      <a:r>
                        <a:rPr lang="ru-RU" sz="2400" dirty="0" smtClean="0">
                          <a:latin typeface="Times New Roman"/>
                        </a:rPr>
                        <a:t>заброшенной </a:t>
                      </a:r>
                      <a:r>
                        <a:rPr lang="ru-RU" sz="2400" dirty="0">
                          <a:latin typeface="Times New Roman"/>
                        </a:rPr>
                        <a:t>нехоженой дороги.</a:t>
                      </a:r>
                      <a:endParaRPr lang="ru-RU" sz="1800" dirty="0">
                        <a:latin typeface="Calibri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65704"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latin typeface="Times New Roman"/>
                        </a:rPr>
                        <a:t>2) Вышка </a:t>
                      </a:r>
                      <a:r>
                        <a:rPr lang="ru-RU" sz="2400" dirty="0">
                          <a:latin typeface="Times New Roman"/>
                        </a:rPr>
                        <a:t>(НА)ПОДОБИЕ стрелы, устремленной (В)ВЫСЬ, украшала этот небольшой датский городок.</a:t>
                      </a:r>
                      <a:endParaRPr lang="ru-RU" sz="1800" dirty="0">
                        <a:latin typeface="Calibri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65704"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latin typeface="Times New Roman"/>
                        </a:rPr>
                        <a:t>3) (ПО)НОВОМУ </a:t>
                      </a:r>
                      <a:r>
                        <a:rPr lang="ru-RU" sz="2400" dirty="0">
                          <a:latin typeface="Times New Roman"/>
                        </a:rPr>
                        <a:t>распорядку мы и жить станем (ПО)НОВОМУ.</a:t>
                      </a:r>
                      <a:endParaRPr lang="ru-RU" sz="1800" dirty="0">
                        <a:latin typeface="Calibri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65704"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latin typeface="Times New Roman"/>
                        </a:rPr>
                        <a:t>4) В </a:t>
                      </a:r>
                      <a:r>
                        <a:rPr lang="ru-RU" sz="2400" dirty="0">
                          <a:latin typeface="Times New Roman"/>
                        </a:rPr>
                        <a:t>центре (ПОЛУ)ОСТРОВА (В)СЛЕДСТВИЕ землетрясения образовалась гора.</a:t>
                      </a:r>
                      <a:endParaRPr lang="ru-RU" sz="1800" dirty="0">
                        <a:latin typeface="Calibri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36865" name="Rectangle 1"/>
          <p:cNvSpPr>
            <a:spLocks noChangeArrowheads="1"/>
          </p:cNvSpPr>
          <p:nvPr/>
        </p:nvSpPr>
        <p:spPr bwMode="auto">
          <a:xfrm>
            <a:off x="0" y="42338"/>
            <a:ext cx="91440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000099"/>
                </a:solidFill>
                <a:effectLst/>
                <a:latin typeface="Times New Roman" pitchFamily="18" charset="0"/>
                <a:cs typeface="Times New Roman" pitchFamily="18" charset="0"/>
              </a:rPr>
              <a:t>В КАКОМ ПРЕДЛОЖЕНИИ ОБА ВЫДЕЛЕННЫХ СЛОВА ПИШУТСЯ ЧЕРЕЗ ДЕФИС?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rgbClr val="000099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179512" y="1196752"/>
          <a:ext cx="8496944" cy="4744145"/>
        </p:xfrm>
        <a:graphic>
          <a:graphicData uri="http://schemas.openxmlformats.org/drawingml/2006/table">
            <a:tbl>
              <a:tblPr>
                <a:tableStyleId>{775DCB02-9BB8-47FD-8907-85C794F793BA}</a:tableStyleId>
              </a:tblPr>
              <a:tblGrid>
                <a:gridCol w="849694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346771"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1) Меж </a:t>
                      </a:r>
                      <a:r>
                        <a:rPr lang="ru-RU" sz="2400" dirty="0"/>
                        <a:t>двумя рядами изгороди </a:t>
                      </a:r>
                      <a:r>
                        <a:rPr lang="ru-RU" sz="2400" dirty="0" smtClean="0"/>
                        <a:t>КОЕ-ГДЕ </a:t>
                      </a:r>
                      <a:r>
                        <a:rPr lang="ru-RU" sz="2400" dirty="0"/>
                        <a:t>проглядывала </a:t>
                      </a:r>
                      <a:r>
                        <a:rPr lang="ru-RU" sz="2400" dirty="0" smtClean="0"/>
                        <a:t>ИЗ-ПОД снега </a:t>
                      </a:r>
                      <a:r>
                        <a:rPr lang="ru-RU" sz="2400" dirty="0"/>
                        <a:t>колея </a:t>
                      </a:r>
                      <a:r>
                        <a:rPr lang="ru-RU" sz="2400" dirty="0" smtClean="0"/>
                        <a:t>заброшенной </a:t>
                      </a:r>
                      <a:r>
                        <a:rPr lang="ru-RU" sz="2400" dirty="0"/>
                        <a:t>нехоженой дороги.</a:t>
                      </a:r>
                      <a:endParaRPr lang="ru-RU" sz="1800" dirty="0">
                        <a:latin typeface="Calibri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32458"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2) Вышка НАПОДОБИЕ </a:t>
                      </a:r>
                      <a:r>
                        <a:rPr lang="ru-RU" sz="2400" dirty="0"/>
                        <a:t>стрелы, устремленной </a:t>
                      </a:r>
                      <a:r>
                        <a:rPr lang="ru-RU" sz="2400" dirty="0" smtClean="0"/>
                        <a:t>ВВЫСЬ</a:t>
                      </a:r>
                      <a:r>
                        <a:rPr lang="ru-RU" sz="2400" dirty="0"/>
                        <a:t>, украшала этот небольшой датский городок.</a:t>
                      </a:r>
                      <a:endParaRPr lang="ru-RU" sz="1800" dirty="0">
                        <a:latin typeface="Calibri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32458"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3) ПО</a:t>
                      </a:r>
                      <a:r>
                        <a:rPr lang="ru-RU" sz="2400" baseline="0" dirty="0" smtClean="0"/>
                        <a:t> </a:t>
                      </a:r>
                      <a:r>
                        <a:rPr lang="ru-RU" sz="2400" dirty="0" smtClean="0"/>
                        <a:t>НОВОМУ </a:t>
                      </a:r>
                      <a:r>
                        <a:rPr lang="ru-RU" sz="2400" dirty="0"/>
                        <a:t>распорядку мы и жить </a:t>
                      </a:r>
                      <a:r>
                        <a:rPr lang="ru-RU" sz="2400" dirty="0" smtClean="0"/>
                        <a:t>станем ПО-НОВОМУ.</a:t>
                      </a:r>
                      <a:endParaRPr lang="ru-RU" sz="1800" dirty="0">
                        <a:latin typeface="Calibri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132458"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4) В </a:t>
                      </a:r>
                      <a:r>
                        <a:rPr lang="ru-RU" sz="2400" dirty="0"/>
                        <a:t>центре </a:t>
                      </a:r>
                      <a:r>
                        <a:rPr lang="ru-RU" sz="2400" dirty="0" smtClean="0"/>
                        <a:t>ПОЛУОСТРОВА  ВСЛЕДСТВИЕ </a:t>
                      </a:r>
                      <a:r>
                        <a:rPr lang="ru-RU" sz="2400" dirty="0"/>
                        <a:t>землетрясения образовалась гора.</a:t>
                      </a:r>
                      <a:endParaRPr lang="ru-RU" sz="1800" dirty="0">
                        <a:latin typeface="Calibri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323528" y="620688"/>
          <a:ext cx="8280920" cy="4608511"/>
        </p:xfrm>
        <a:graphic>
          <a:graphicData uri="http://schemas.openxmlformats.org/drawingml/2006/table">
            <a:tbl>
              <a:tblPr/>
              <a:tblGrid>
                <a:gridCol w="82809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497766">
                <a:tc>
                  <a:txBody>
                    <a:bodyPr/>
                    <a:lstStyle/>
                    <a:p>
                      <a:r>
                        <a:rPr lang="ru-RU" sz="2400" spc="20" dirty="0" smtClean="0">
                          <a:latin typeface="Times New Roman"/>
                        </a:rPr>
                        <a:t>1) Неприятель</a:t>
                      </a:r>
                      <a:r>
                        <a:rPr lang="ru-RU" sz="2400" spc="20" dirty="0">
                          <a:latin typeface="Times New Roman"/>
                        </a:rPr>
                        <a:t>, (В)ТЕЧЕНИЕ ночи почти не пытавшийся штурмовать, на рассвете (В)ОТКРЫТУЮ ринулся на нашу роту.</a:t>
                      </a:r>
                      <a:endParaRPr lang="ru-RU" sz="1800" dirty="0">
                        <a:latin typeface="Calibri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36915"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latin typeface="Times New Roman"/>
                        </a:rPr>
                        <a:t>2) (В)ДАЛИ </a:t>
                      </a:r>
                      <a:r>
                        <a:rPr lang="ru-RU" sz="2400" dirty="0">
                          <a:latin typeface="Times New Roman"/>
                        </a:rPr>
                        <a:t>что-то блеснуло, но (НА)СТОЛЬКО неясно, что (ВО)ВСЕ нельзя было понять, что это такое.</a:t>
                      </a:r>
                      <a:endParaRPr lang="ru-RU" sz="1800" dirty="0">
                        <a:latin typeface="Calibri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36915"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latin typeface="Times New Roman"/>
                        </a:rPr>
                        <a:t>3) НА)КОНЕЦ </a:t>
                      </a:r>
                      <a:r>
                        <a:rPr lang="ru-RU" sz="2400" dirty="0">
                          <a:latin typeface="Times New Roman"/>
                        </a:rPr>
                        <a:t>мы перешли речку (В)БРОД и поехали (В)СТОРОНУ: нам хотелось (ПО)СКОРЕЕ выбраться из леса.</a:t>
                      </a:r>
                      <a:endParaRPr lang="ru-RU" sz="1800" dirty="0">
                        <a:latin typeface="Calibri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36915"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latin typeface="Times New Roman"/>
                        </a:rPr>
                        <a:t>4) Тренер </a:t>
                      </a:r>
                      <a:r>
                        <a:rPr lang="ru-RU" sz="2400" dirty="0">
                          <a:latin typeface="Times New Roman"/>
                        </a:rPr>
                        <a:t>объяснил, (ОТ)ЧЕГО мы должны избавиться, ЧТО(БЫ) упражнение было выполнено правильно.</a:t>
                      </a:r>
                      <a:endParaRPr lang="ru-RU" sz="1800" dirty="0">
                        <a:latin typeface="Calibri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38913" name="Rectangle 1"/>
          <p:cNvSpPr>
            <a:spLocks noChangeArrowheads="1"/>
          </p:cNvSpPr>
          <p:nvPr/>
        </p:nvSpPr>
        <p:spPr bwMode="auto">
          <a:xfrm>
            <a:off x="0" y="17666"/>
            <a:ext cx="91440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000099"/>
                </a:solidFill>
                <a:effectLst/>
                <a:latin typeface="Times New Roman" pitchFamily="18" charset="0"/>
                <a:cs typeface="Times New Roman" pitchFamily="18" charset="0"/>
              </a:rPr>
              <a:t>В КАКОМ ПРЕДЛОЖЕНИИ ВЫДЕЛЕННЫЕ СЛОВА ПИШУТСЯ СЛИТНО?</a:t>
            </a:r>
            <a:endParaRPr kumimoji="0" lang="ru-RU" b="1" i="0" u="none" strike="noStrike" cap="none" normalizeH="0" baseline="0" dirty="0" smtClean="0">
              <a:ln>
                <a:noFill/>
              </a:ln>
              <a:solidFill>
                <a:srgbClr val="000099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323528" y="692696"/>
          <a:ext cx="8352928" cy="5328591"/>
        </p:xfrm>
        <a:graphic>
          <a:graphicData uri="http://schemas.openxmlformats.org/drawingml/2006/table">
            <a:tbl>
              <a:tblPr>
                <a:tableStyleId>{775DCB02-9BB8-47FD-8907-85C794F793BA}</a:tableStyleId>
              </a:tblPr>
              <a:tblGrid>
                <a:gridCol w="835292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676565">
                <a:tc>
                  <a:txBody>
                    <a:bodyPr/>
                    <a:lstStyle/>
                    <a:p>
                      <a:r>
                        <a:rPr lang="ru-RU" sz="2400" spc="20" dirty="0" smtClean="0"/>
                        <a:t>1) Неприятель</a:t>
                      </a:r>
                      <a:r>
                        <a:rPr lang="ru-RU" sz="2400" spc="20" dirty="0"/>
                        <a:t>, </a:t>
                      </a:r>
                      <a:r>
                        <a:rPr lang="ru-RU" sz="2400" spc="20" dirty="0" smtClean="0"/>
                        <a:t>В ТЕЧЕНИЕ ночи </a:t>
                      </a:r>
                      <a:r>
                        <a:rPr lang="ru-RU" sz="2400" spc="20" dirty="0"/>
                        <a:t>почти не </a:t>
                      </a:r>
                      <a:r>
                        <a:rPr lang="ru-RU" sz="2400" i="0" spc="20" dirty="0"/>
                        <a:t>пытавшийся</a:t>
                      </a:r>
                      <a:r>
                        <a:rPr lang="ru-RU" sz="2400" spc="20" dirty="0"/>
                        <a:t> штурмовать, на рассвете </a:t>
                      </a:r>
                      <a:r>
                        <a:rPr lang="ru-RU" sz="2400" spc="20" dirty="0" smtClean="0"/>
                        <a:t>В ОТКРЫТУЮ </a:t>
                      </a:r>
                      <a:r>
                        <a:rPr lang="ru-RU" sz="2400" spc="20" dirty="0"/>
                        <a:t>ринулся на нашу роту.</a:t>
                      </a:r>
                      <a:endParaRPr lang="ru-RU" sz="1800" dirty="0">
                        <a:latin typeface="Calibri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60700"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2) ВДАЛИ </a:t>
                      </a:r>
                      <a:r>
                        <a:rPr lang="ru-RU" sz="2400" dirty="0"/>
                        <a:t>что-то блеснуло, но </a:t>
                      </a:r>
                      <a:r>
                        <a:rPr lang="ru-RU" sz="2400" dirty="0" smtClean="0">
                          <a:solidFill>
                            <a:srgbClr val="C00000"/>
                          </a:solidFill>
                        </a:rPr>
                        <a:t>НАСТОЛЬКО</a:t>
                      </a:r>
                      <a:r>
                        <a:rPr lang="ru-RU" sz="2400" dirty="0" smtClean="0"/>
                        <a:t> </a:t>
                      </a:r>
                      <a:r>
                        <a:rPr lang="ru-RU" sz="2400" dirty="0"/>
                        <a:t>неясно, что </a:t>
                      </a:r>
                      <a:r>
                        <a:rPr lang="ru-RU" sz="2400" dirty="0" smtClean="0"/>
                        <a:t>ВОВСЕ нельзя </a:t>
                      </a:r>
                      <a:r>
                        <a:rPr lang="ru-RU" sz="2400" dirty="0"/>
                        <a:t>было понять, что это такое.</a:t>
                      </a:r>
                      <a:endParaRPr lang="ru-RU" sz="1800" dirty="0">
                        <a:latin typeface="Calibri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330626"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3)</a:t>
                      </a:r>
                      <a:r>
                        <a:rPr lang="ru-RU" sz="2400" dirty="0" smtClean="0">
                          <a:solidFill>
                            <a:srgbClr val="C00000"/>
                          </a:solidFill>
                        </a:rPr>
                        <a:t> НАКОНЕЦ </a:t>
                      </a:r>
                      <a:r>
                        <a:rPr lang="ru-RU" sz="2400" dirty="0"/>
                        <a:t>мы перешли речку </a:t>
                      </a:r>
                      <a:r>
                        <a:rPr lang="ru-RU" sz="2400" dirty="0" smtClean="0"/>
                        <a:t>ВБРОД и </a:t>
                      </a:r>
                      <a:r>
                        <a:rPr lang="ru-RU" sz="2400" dirty="0"/>
                        <a:t>поехали </a:t>
                      </a:r>
                      <a:r>
                        <a:rPr lang="ru-RU" sz="2400" dirty="0" smtClean="0"/>
                        <a:t>В СТОРОНУ</a:t>
                      </a:r>
                      <a:r>
                        <a:rPr lang="ru-RU" sz="2400" dirty="0"/>
                        <a:t>: нам хотелось </a:t>
                      </a:r>
                      <a:r>
                        <a:rPr lang="ru-RU" sz="2400" dirty="0" smtClean="0"/>
                        <a:t>ПОСКОРЕЕ выбраться </a:t>
                      </a:r>
                      <a:r>
                        <a:rPr lang="ru-RU" sz="2400" dirty="0"/>
                        <a:t>из леса.</a:t>
                      </a:r>
                      <a:endParaRPr lang="ru-RU" sz="1800" dirty="0">
                        <a:latin typeface="Calibri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160700"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4) Тренер </a:t>
                      </a:r>
                      <a:r>
                        <a:rPr lang="ru-RU" sz="2400" dirty="0"/>
                        <a:t>объяснил, </a:t>
                      </a:r>
                      <a:r>
                        <a:rPr lang="ru-RU" sz="2400" dirty="0" smtClean="0"/>
                        <a:t>ОТ ЧЕГО </a:t>
                      </a:r>
                      <a:r>
                        <a:rPr lang="ru-RU" sz="2400" dirty="0"/>
                        <a:t>мы должны избавиться, </a:t>
                      </a:r>
                      <a:r>
                        <a:rPr lang="ru-RU" sz="2400" dirty="0" smtClean="0"/>
                        <a:t>ЧТОБЫ </a:t>
                      </a:r>
                      <a:r>
                        <a:rPr lang="ru-RU" sz="2400" dirty="0"/>
                        <a:t>упражнение было выполнено правильно.</a:t>
                      </a:r>
                      <a:endParaRPr lang="ru-RU" sz="1800" dirty="0">
                        <a:latin typeface="Calibri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323528" y="692696"/>
            <a:ext cx="8352928" cy="1440160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2000" dirty="0" smtClean="0"/>
              <a:t>Он </a:t>
            </a:r>
            <a:r>
              <a:rPr lang="ru-RU" sz="2000" dirty="0" smtClean="0">
                <a:solidFill>
                  <a:srgbClr val="C00000"/>
                </a:solidFill>
              </a:rPr>
              <a:t>настолько</a:t>
            </a:r>
            <a:r>
              <a:rPr lang="ru-RU" sz="2000" dirty="0" smtClean="0"/>
              <a:t> </a:t>
            </a:r>
            <a:r>
              <a:rPr lang="ru-RU" sz="2000" i="1" dirty="0" smtClean="0">
                <a:solidFill>
                  <a:srgbClr val="000099"/>
                </a:solidFill>
              </a:rPr>
              <a:t>(в какой степени? Очень) </a:t>
            </a:r>
            <a:r>
              <a:rPr lang="ru-RU" sz="2000" dirty="0" smtClean="0"/>
              <a:t>устал, что сразу заснул. </a:t>
            </a:r>
            <a:br>
              <a:rPr lang="ru-RU" sz="2000" dirty="0" smtClean="0"/>
            </a:br>
            <a:r>
              <a:rPr lang="ru-RU" sz="2000" dirty="0" smtClean="0"/>
              <a:t>Она была старше меня </a:t>
            </a:r>
            <a:r>
              <a:rPr lang="ru-RU" sz="2000" dirty="0" smtClean="0">
                <a:solidFill>
                  <a:srgbClr val="C00000"/>
                </a:solidFill>
              </a:rPr>
              <a:t>на столько </a:t>
            </a:r>
            <a:r>
              <a:rPr lang="ru-RU" sz="2000" i="1" dirty="0" smtClean="0">
                <a:solidFill>
                  <a:srgbClr val="000099"/>
                </a:solidFill>
              </a:rPr>
              <a:t>(количество) </a:t>
            </a:r>
            <a:r>
              <a:rPr lang="ru-RU" sz="2000" dirty="0" smtClean="0"/>
              <a:t>лет, что нам трудно было находить общие темы для разговора.</a:t>
            </a:r>
            <a:endParaRPr lang="ru-RU" sz="200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323528" y="5877272"/>
            <a:ext cx="8424936" cy="830997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2400" dirty="0" smtClean="0"/>
              <a:t>догадался (как?) </a:t>
            </a:r>
            <a:r>
              <a:rPr lang="ru-RU" sz="2400" dirty="0" smtClean="0">
                <a:hlinkClick r:id="rId2"/>
              </a:rPr>
              <a:t>наконец</a:t>
            </a:r>
            <a:r>
              <a:rPr lang="ru-RU" sz="2400" dirty="0" smtClean="0"/>
              <a:t>, но сущ. на </a:t>
            </a:r>
            <a:r>
              <a:rPr lang="ru-RU" sz="2400" dirty="0" smtClean="0">
                <a:hlinkClick r:id="rId3"/>
              </a:rPr>
              <a:t>ко</a:t>
            </a:r>
            <a:r>
              <a:rPr lang="ru-RU" sz="2400" dirty="0" smtClean="0"/>
              <a:t>нец: на </a:t>
            </a:r>
            <a:r>
              <a:rPr lang="ru-RU" sz="2400" dirty="0" smtClean="0">
                <a:hlinkClick r:id="rId3"/>
              </a:rPr>
              <a:t>ко</a:t>
            </a:r>
            <a:r>
              <a:rPr lang="ru-RU" sz="2400" dirty="0" smtClean="0"/>
              <a:t>нец поля</a:t>
            </a:r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323528" y="620687"/>
          <a:ext cx="8352928" cy="5328592"/>
        </p:xfrm>
        <a:graphic>
          <a:graphicData uri="http://schemas.openxmlformats.org/drawingml/2006/table">
            <a:tbl>
              <a:tblPr/>
              <a:tblGrid>
                <a:gridCol w="835292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133743"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latin typeface="Times New Roman"/>
                        </a:rPr>
                        <a:t>1) (ПО)НАПРАСНУ </a:t>
                      </a:r>
                      <a:r>
                        <a:rPr lang="ru-RU" sz="2400" dirty="0">
                          <a:latin typeface="Times New Roman"/>
                        </a:rPr>
                        <a:t>мы всматривались (В)ДАЛЬ: (НА)ВСТРЕЧУ нам поднимался туман.</a:t>
                      </a:r>
                      <a:endParaRPr lang="ru-RU" sz="1800" dirty="0">
                        <a:latin typeface="Calibri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33743"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latin typeface="Times New Roman"/>
                        </a:rPr>
                        <a:t>2) В </a:t>
                      </a:r>
                      <a:r>
                        <a:rPr lang="ru-RU" sz="2400" dirty="0">
                          <a:latin typeface="Times New Roman"/>
                        </a:rPr>
                        <a:t>тундре, (НА)ПРИМЕР, ТО(ЖЕ) есть свои красивейшие места.</a:t>
                      </a:r>
                      <a:endParaRPr lang="ru-RU" sz="1800" dirty="0">
                        <a:latin typeface="Calibri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927363"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latin typeface="Times New Roman"/>
                        </a:rPr>
                        <a:t>3) </a:t>
                      </a:r>
                      <a:r>
                        <a:rPr lang="ru-RU" sz="2400" dirty="0" err="1" smtClean="0">
                          <a:latin typeface="Times New Roman"/>
                        </a:rPr>
                        <a:t>Воткрытое</a:t>
                      </a:r>
                      <a:r>
                        <a:rPr lang="ru-RU" sz="2400" dirty="0" smtClean="0">
                          <a:latin typeface="Times New Roman"/>
                        </a:rPr>
                        <a:t> </a:t>
                      </a:r>
                      <a:r>
                        <a:rPr lang="ru-RU" sz="2400" dirty="0">
                          <a:latin typeface="Times New Roman"/>
                        </a:rPr>
                        <a:t>окно поезда пахло дождем и (КАК)БУДТО грибами, а (В)ДАЛИ равнины уже мелькали печальные огни станции.</a:t>
                      </a:r>
                      <a:endParaRPr lang="ru-RU" sz="1800" dirty="0">
                        <a:latin typeface="Calibri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133743"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latin typeface="Times New Roman"/>
                        </a:rPr>
                        <a:t>4) Я</a:t>
                      </a:r>
                      <a:r>
                        <a:rPr lang="ru-RU" sz="2400" baseline="0" dirty="0" smtClean="0">
                          <a:latin typeface="Times New Roman"/>
                        </a:rPr>
                        <a:t> з</a:t>
                      </a:r>
                      <a:r>
                        <a:rPr lang="ru-RU" sz="2400" dirty="0" smtClean="0">
                          <a:latin typeface="Times New Roman"/>
                        </a:rPr>
                        <a:t>аболел </a:t>
                      </a:r>
                      <a:r>
                        <a:rPr lang="ru-RU" sz="2400" dirty="0">
                          <a:latin typeface="Times New Roman"/>
                        </a:rPr>
                        <a:t>(В)НАЧАЛЕ осени, и это ТО(ЖЕ) (В)КОНЕЦ меня расстроило.</a:t>
                      </a:r>
                      <a:endParaRPr lang="ru-RU" sz="1800" dirty="0">
                        <a:latin typeface="Calibri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39937" name="Rectangle 1"/>
          <p:cNvSpPr>
            <a:spLocks noChangeArrowheads="1"/>
          </p:cNvSpPr>
          <p:nvPr/>
        </p:nvSpPr>
        <p:spPr bwMode="auto">
          <a:xfrm>
            <a:off x="0" y="188640"/>
            <a:ext cx="889248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000099"/>
                </a:solidFill>
                <a:effectLst/>
                <a:latin typeface="Times New Roman" pitchFamily="18" charset="0"/>
                <a:cs typeface="Times New Roman" pitchFamily="18" charset="0"/>
              </a:rPr>
              <a:t>В КАКОМ ПРЕДЛОЖЕНИИ ВЫДЕЛЕННЫЕ СЛОВА ПИШУТСЯ РАЗДЕЛЬНО?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rgbClr val="000099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251520" y="692696"/>
          <a:ext cx="8352928" cy="5328592"/>
        </p:xfrm>
        <a:graphic>
          <a:graphicData uri="http://schemas.openxmlformats.org/drawingml/2006/table">
            <a:tbl>
              <a:tblPr>
                <a:tableStyleId>{775DCB02-9BB8-47FD-8907-85C794F793BA}</a:tableStyleId>
              </a:tblPr>
              <a:tblGrid>
                <a:gridCol w="835292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133743"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1) ПОНАПРАСНУ мы всматривались ВДАЛЬ: НАВСТРЕЧУ нам поднимался туман.</a:t>
                      </a:r>
                      <a:endParaRPr lang="ru-RU" sz="1800" dirty="0">
                        <a:latin typeface="Calibri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33743"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2) В </a:t>
                      </a:r>
                      <a:r>
                        <a:rPr lang="ru-RU" sz="2400" dirty="0"/>
                        <a:t>тундре, </a:t>
                      </a:r>
                      <a:r>
                        <a:rPr lang="ru-RU" sz="2400" dirty="0" smtClean="0"/>
                        <a:t>НАПРИМЕР</a:t>
                      </a:r>
                      <a:r>
                        <a:rPr lang="ru-RU" sz="2400" dirty="0"/>
                        <a:t>, </a:t>
                      </a:r>
                      <a:r>
                        <a:rPr lang="ru-RU" sz="2400" dirty="0" smtClean="0"/>
                        <a:t>ТОЖЕ </a:t>
                      </a:r>
                      <a:r>
                        <a:rPr lang="ru-RU" sz="2400" dirty="0"/>
                        <a:t>есть свои красивейшие места.</a:t>
                      </a:r>
                      <a:endParaRPr lang="ru-RU" sz="1800" dirty="0">
                        <a:latin typeface="Calibri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927363">
                <a:tc>
                  <a:txBody>
                    <a:bodyPr/>
                    <a:lstStyle/>
                    <a:p>
                      <a:pPr algn="just"/>
                      <a:r>
                        <a:rPr lang="ru-RU" sz="2400" dirty="0" smtClean="0"/>
                        <a:t>3) В открытое </a:t>
                      </a:r>
                      <a:r>
                        <a:rPr lang="ru-RU" sz="2400" dirty="0"/>
                        <a:t>окно поезда пахло дождем и </a:t>
                      </a:r>
                      <a:r>
                        <a:rPr lang="ru-RU" sz="2400" dirty="0" smtClean="0"/>
                        <a:t>КАК</a:t>
                      </a:r>
                      <a:r>
                        <a:rPr lang="ru-RU" sz="2400" baseline="0" dirty="0" smtClean="0"/>
                        <a:t> </a:t>
                      </a:r>
                      <a:r>
                        <a:rPr lang="ru-RU" sz="2400" dirty="0" smtClean="0"/>
                        <a:t>БУДТО </a:t>
                      </a:r>
                      <a:r>
                        <a:rPr lang="ru-RU" sz="2400" dirty="0"/>
                        <a:t>грибами, а </a:t>
                      </a:r>
                      <a:r>
                        <a:rPr lang="ru-RU" sz="2400" dirty="0" smtClean="0"/>
                        <a:t>В ДАЛИ равнины </a:t>
                      </a:r>
                      <a:r>
                        <a:rPr lang="ru-RU" sz="2400" dirty="0"/>
                        <a:t>уже мелькали печальные огни станции.</a:t>
                      </a:r>
                      <a:endParaRPr lang="ru-RU" sz="1800" dirty="0">
                        <a:latin typeface="Calibri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133743"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4) Я</a:t>
                      </a:r>
                      <a:r>
                        <a:rPr lang="ru-RU" sz="2400" baseline="0" dirty="0" smtClean="0"/>
                        <a:t> з</a:t>
                      </a:r>
                      <a:r>
                        <a:rPr lang="ru-RU" sz="2400" dirty="0" smtClean="0"/>
                        <a:t>аболел В</a:t>
                      </a:r>
                      <a:r>
                        <a:rPr lang="ru-RU" sz="2400" baseline="0" dirty="0" smtClean="0"/>
                        <a:t> </a:t>
                      </a:r>
                      <a:r>
                        <a:rPr lang="ru-RU" sz="2400" dirty="0" smtClean="0"/>
                        <a:t>НАЧАЛЕ </a:t>
                      </a:r>
                      <a:r>
                        <a:rPr lang="ru-RU" sz="2400" dirty="0"/>
                        <a:t>осени, и это </a:t>
                      </a:r>
                      <a:r>
                        <a:rPr lang="ru-RU" sz="2400" dirty="0" smtClean="0"/>
                        <a:t>ТОЖЕ  </a:t>
                      </a:r>
                      <a:r>
                        <a:rPr lang="ru-RU" sz="2400" dirty="0" smtClean="0">
                          <a:solidFill>
                            <a:srgbClr val="C00000"/>
                          </a:solidFill>
                        </a:rPr>
                        <a:t>ВКОНЕЦ</a:t>
                      </a:r>
                      <a:r>
                        <a:rPr lang="ru-RU" sz="2400" dirty="0" smtClean="0"/>
                        <a:t> меня </a:t>
                      </a:r>
                      <a:r>
                        <a:rPr lang="ru-RU" sz="2400" dirty="0"/>
                        <a:t>расстроило.</a:t>
                      </a:r>
                      <a:endParaRPr lang="ru-RU" sz="1800" dirty="0">
                        <a:latin typeface="Calibri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251520" y="692696"/>
            <a:ext cx="8424936" cy="1938992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2000" i="1" dirty="0" smtClean="0"/>
              <a:t>вконец – в конец:</a:t>
            </a:r>
            <a:endParaRPr lang="ru-RU" sz="2000" dirty="0" smtClean="0"/>
          </a:p>
          <a:p>
            <a:pPr algn="just"/>
            <a:r>
              <a:rPr lang="ru-RU" sz="2000" dirty="0" smtClean="0"/>
              <a:t>Это происшествие </a:t>
            </a:r>
            <a:r>
              <a:rPr lang="ru-RU" sz="2000" i="1" dirty="0" smtClean="0">
                <a:solidFill>
                  <a:srgbClr val="C00000"/>
                </a:solidFill>
              </a:rPr>
              <a:t>вконец </a:t>
            </a:r>
            <a:r>
              <a:rPr lang="ru-RU" sz="2000" i="1" dirty="0" smtClean="0">
                <a:solidFill>
                  <a:srgbClr val="000099"/>
                </a:solidFill>
              </a:rPr>
              <a:t>(окончательно)</a:t>
            </a:r>
            <a:r>
              <a:rPr lang="ru-RU" sz="2000" dirty="0" smtClean="0"/>
              <a:t> выбило меня из колеи.</a:t>
            </a:r>
          </a:p>
          <a:p>
            <a:r>
              <a:rPr lang="ru-RU" sz="2000" dirty="0" smtClean="0"/>
              <a:t>(наречие) </a:t>
            </a:r>
          </a:p>
          <a:p>
            <a:pPr algn="just"/>
            <a:r>
              <a:rPr lang="ru-RU" sz="2000" dirty="0" smtClean="0"/>
              <a:t>Народу в кассу было много, и нам не оставалось ничего другого, как встать </a:t>
            </a:r>
            <a:r>
              <a:rPr lang="ru-RU" sz="2000" i="1" dirty="0" smtClean="0">
                <a:solidFill>
                  <a:srgbClr val="C00000"/>
                </a:solidFill>
              </a:rPr>
              <a:t>в конец</a:t>
            </a:r>
            <a:r>
              <a:rPr lang="ru-RU" sz="2000" i="1" dirty="0" smtClean="0"/>
              <a:t> </a:t>
            </a:r>
            <a:r>
              <a:rPr lang="ru-RU" sz="2000" dirty="0" smtClean="0"/>
              <a:t>длинной </a:t>
            </a:r>
            <a:r>
              <a:rPr lang="ru-RU" sz="2000" i="1" dirty="0" smtClean="0">
                <a:solidFill>
                  <a:srgbClr val="C00000"/>
                </a:solidFill>
              </a:rPr>
              <a:t>очереди</a:t>
            </a:r>
            <a:r>
              <a:rPr lang="ru-RU" sz="2000" dirty="0" smtClean="0"/>
              <a:t>.</a:t>
            </a:r>
          </a:p>
          <a:p>
            <a:r>
              <a:rPr lang="ru-RU" sz="2000" dirty="0" smtClean="0"/>
              <a:t>(сущ. с предлогом)  </a:t>
            </a:r>
            <a:endParaRPr lang="ru-RU" sz="2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179512" y="620688"/>
          <a:ext cx="8424936" cy="5616624"/>
        </p:xfrm>
        <a:graphic>
          <a:graphicData uri="http://schemas.openxmlformats.org/drawingml/2006/table">
            <a:tbl>
              <a:tblPr/>
              <a:tblGrid>
                <a:gridCol w="842493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372882">
                <a:tc>
                  <a:txBody>
                    <a:bodyPr/>
                    <a:lstStyle/>
                    <a:p>
                      <a:pPr algn="just"/>
                      <a:r>
                        <a:rPr lang="ru-RU" sz="2400" dirty="0" smtClean="0">
                          <a:latin typeface="Times New Roman"/>
                        </a:rPr>
                        <a:t>1) К </a:t>
                      </a:r>
                      <a:r>
                        <a:rPr lang="ru-RU" sz="2400" dirty="0">
                          <a:latin typeface="Times New Roman"/>
                        </a:rPr>
                        <a:t>чтению у Башкирцевой была </a:t>
                      </a:r>
                      <a:r>
                        <a:rPr lang="ru-RU" sz="2400" dirty="0" smtClean="0">
                          <a:latin typeface="Times New Roman"/>
                        </a:rPr>
                        <a:t>ненасытная, </a:t>
                      </a:r>
                      <a:r>
                        <a:rPr lang="ru-RU" sz="2400" dirty="0">
                          <a:latin typeface="Times New Roman"/>
                        </a:rPr>
                        <a:t>способность работать — громадная, (ПРИ)ТОМ пищей для ее ума были (КАК)БУДТО все предметы.</a:t>
                      </a:r>
                      <a:endParaRPr lang="ru-RU" sz="1600" dirty="0">
                        <a:latin typeface="Calibri"/>
                      </a:endParaRPr>
                    </a:p>
                  </a:txBody>
                  <a:tcPr marL="80211" marR="80211" marT="40105" marB="4010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750878">
                <a:tc>
                  <a:txBody>
                    <a:bodyPr/>
                    <a:lstStyle/>
                    <a:p>
                      <a:pPr algn="just"/>
                      <a:r>
                        <a:rPr lang="ru-RU" sz="2400" dirty="0" smtClean="0">
                          <a:latin typeface="Times New Roman"/>
                        </a:rPr>
                        <a:t>2) Первые </a:t>
                      </a:r>
                      <a:r>
                        <a:rPr lang="ru-RU" sz="2400" dirty="0">
                          <a:latin typeface="Times New Roman"/>
                        </a:rPr>
                        <a:t>несколько лет, прожитых в Вене, стали для Бетховена (ПО)ИСТИНЕ счастливейшим временем его жизни, ПОТОМУ(ЧТО) именно здесь он приобрел настоящую известность.</a:t>
                      </a:r>
                      <a:endParaRPr lang="ru-RU" sz="1600" dirty="0">
                        <a:latin typeface="Calibri"/>
                      </a:endParaRPr>
                    </a:p>
                  </a:txBody>
                  <a:tcPr marL="80211" marR="80211" marT="40105" marB="4010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19982">
                <a:tc>
                  <a:txBody>
                    <a:bodyPr/>
                    <a:lstStyle/>
                    <a:p>
                      <a:pPr algn="just"/>
                      <a:r>
                        <a:rPr lang="ru-RU" sz="2400" dirty="0" smtClean="0">
                          <a:latin typeface="Times New Roman"/>
                        </a:rPr>
                        <a:t>3) Раневская </a:t>
                      </a:r>
                      <a:r>
                        <a:rPr lang="ru-RU" sz="2400" dirty="0">
                          <a:latin typeface="Times New Roman"/>
                        </a:rPr>
                        <a:t>приезжает из Парижа, ЧТО(БЫ) покаяться в своих грехах, а ТАК(ЖЕ) найти покой в родном имении.</a:t>
                      </a:r>
                      <a:endParaRPr lang="ru-RU" sz="1600" dirty="0">
                        <a:latin typeface="Calibri"/>
                      </a:endParaRPr>
                    </a:p>
                  </a:txBody>
                  <a:tcPr marL="80211" marR="80211" marT="40105" marB="4010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372882">
                <a:tc>
                  <a:txBody>
                    <a:bodyPr/>
                    <a:lstStyle/>
                    <a:p>
                      <a:pPr algn="just"/>
                      <a:r>
                        <a:rPr lang="ru-RU" sz="2400" dirty="0">
                          <a:latin typeface="Times New Roman"/>
                        </a:rPr>
                        <a:t> </a:t>
                      </a:r>
                      <a:r>
                        <a:rPr lang="ru-RU" sz="2400" dirty="0" smtClean="0">
                          <a:latin typeface="Times New Roman"/>
                        </a:rPr>
                        <a:t>4) (ПО)ВИДИМОМУ</a:t>
                      </a:r>
                      <a:r>
                        <a:rPr lang="ru-RU" sz="2400" dirty="0">
                          <a:latin typeface="Times New Roman"/>
                        </a:rPr>
                        <a:t>, Боттичелли был учеником известного живописца Филиппе </a:t>
                      </a:r>
                      <a:r>
                        <a:rPr lang="ru-RU" sz="2400" dirty="0" err="1">
                          <a:latin typeface="Times New Roman"/>
                        </a:rPr>
                        <a:t>Липпи</a:t>
                      </a:r>
                      <a:r>
                        <a:rPr lang="ru-RU" sz="2400" dirty="0">
                          <a:latin typeface="Times New Roman"/>
                        </a:rPr>
                        <a:t>, а ТАК(ЖЕ) флорентийского живописца и скульптора </a:t>
                      </a:r>
                      <a:r>
                        <a:rPr lang="ru-RU" sz="2400" dirty="0" err="1">
                          <a:latin typeface="Times New Roman"/>
                        </a:rPr>
                        <a:t>Андреа</a:t>
                      </a:r>
                      <a:r>
                        <a:rPr lang="ru-RU" sz="2400" dirty="0">
                          <a:latin typeface="Times New Roman"/>
                        </a:rPr>
                        <a:t> </a:t>
                      </a:r>
                      <a:r>
                        <a:rPr lang="ru-RU" sz="2400" dirty="0" err="1">
                          <a:latin typeface="Times New Roman"/>
                        </a:rPr>
                        <a:t>Верроккио</a:t>
                      </a:r>
                      <a:r>
                        <a:rPr lang="ru-RU" sz="2400" dirty="0">
                          <a:latin typeface="Times New Roman"/>
                        </a:rPr>
                        <a:t>.</a:t>
                      </a:r>
                      <a:endParaRPr lang="ru-RU" sz="1600" dirty="0">
                        <a:latin typeface="Calibri"/>
                      </a:endParaRPr>
                    </a:p>
                  </a:txBody>
                  <a:tcPr marL="80211" marR="80211" marT="40105" marB="4010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43009" name="Rectangle 1"/>
          <p:cNvSpPr>
            <a:spLocks noChangeArrowheads="1"/>
          </p:cNvSpPr>
          <p:nvPr/>
        </p:nvSpPr>
        <p:spPr bwMode="auto">
          <a:xfrm>
            <a:off x="0" y="33055"/>
            <a:ext cx="914400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000099"/>
                </a:solidFill>
                <a:effectLst/>
                <a:latin typeface="Times New Roman" pitchFamily="18" charset="0"/>
                <a:cs typeface="Times New Roman" pitchFamily="18" charset="0"/>
              </a:rPr>
              <a:t>В КАКОМ ПРЕДЛОЖЕНИИ ОБА ВЫДЕЛЕННЫХ СЛОВА ПИШУТСЯ СЛИТНО?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rgbClr val="000099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179512" y="476672"/>
          <a:ext cx="8424936" cy="5844500"/>
        </p:xfrm>
        <a:graphic>
          <a:graphicData uri="http://schemas.openxmlformats.org/drawingml/2006/table">
            <a:tbl>
              <a:tblPr>
                <a:tableStyleId>{775DCB02-9BB8-47FD-8907-85C794F793BA}</a:tableStyleId>
              </a:tblPr>
              <a:tblGrid>
                <a:gridCol w="842493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372882">
                <a:tc>
                  <a:txBody>
                    <a:bodyPr/>
                    <a:lstStyle/>
                    <a:p>
                      <a:pPr algn="just"/>
                      <a:r>
                        <a:rPr lang="ru-RU" sz="2400" dirty="0" smtClean="0"/>
                        <a:t>1) К </a:t>
                      </a:r>
                      <a:r>
                        <a:rPr lang="ru-RU" sz="2400" dirty="0"/>
                        <a:t>чтению у Башкирцевой была </a:t>
                      </a:r>
                      <a:r>
                        <a:rPr lang="ru-RU" sz="2400" dirty="0" smtClean="0"/>
                        <a:t>ненасытная, </a:t>
                      </a:r>
                      <a:r>
                        <a:rPr lang="ru-RU" sz="2400" dirty="0"/>
                        <a:t>способность работать — громадная, </a:t>
                      </a:r>
                      <a:r>
                        <a:rPr lang="ru-RU" sz="2400" dirty="0" smtClean="0">
                          <a:solidFill>
                            <a:srgbClr val="C00000"/>
                          </a:solidFill>
                        </a:rPr>
                        <a:t>ПРИТОМ </a:t>
                      </a:r>
                      <a:r>
                        <a:rPr lang="ru-RU" sz="2400" dirty="0"/>
                        <a:t>пищей для ее ума были </a:t>
                      </a:r>
                      <a:r>
                        <a:rPr lang="ru-RU" sz="2400" dirty="0" smtClean="0"/>
                        <a:t>КАК  БУДТО </a:t>
                      </a:r>
                      <a:r>
                        <a:rPr lang="ru-RU" sz="2400" dirty="0"/>
                        <a:t>все предметы.</a:t>
                      </a:r>
                      <a:endParaRPr lang="ru-RU" sz="1600" dirty="0">
                        <a:latin typeface="Calibri"/>
                      </a:endParaRPr>
                    </a:p>
                  </a:txBody>
                  <a:tcPr marL="80211" marR="80211" marT="40105" marB="40105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750878">
                <a:tc>
                  <a:txBody>
                    <a:bodyPr/>
                    <a:lstStyle/>
                    <a:p>
                      <a:pPr algn="just"/>
                      <a:r>
                        <a:rPr lang="ru-RU" sz="2400" dirty="0" smtClean="0"/>
                        <a:t>2) Первые </a:t>
                      </a:r>
                      <a:r>
                        <a:rPr lang="ru-RU" sz="2400" dirty="0"/>
                        <a:t>несколько лет, прожитых в Вене, стали для Бетховена </a:t>
                      </a:r>
                      <a:r>
                        <a:rPr lang="ru-RU" sz="2400" dirty="0" smtClean="0">
                          <a:solidFill>
                            <a:srgbClr val="C00000"/>
                          </a:solidFill>
                        </a:rPr>
                        <a:t>ПОИСТИНЕ</a:t>
                      </a:r>
                      <a:r>
                        <a:rPr lang="ru-RU" sz="2400" dirty="0" smtClean="0"/>
                        <a:t> </a:t>
                      </a:r>
                      <a:r>
                        <a:rPr lang="ru-RU" sz="2400" dirty="0"/>
                        <a:t>счастливейшим временем его жизни</a:t>
                      </a:r>
                      <a:r>
                        <a:rPr lang="ru-RU" sz="2400" dirty="0" smtClean="0"/>
                        <a:t>, ПОТОМУ ЧТО </a:t>
                      </a:r>
                      <a:r>
                        <a:rPr lang="ru-RU" sz="2400" dirty="0"/>
                        <a:t>именно здесь он приобрел настоящую известность.</a:t>
                      </a:r>
                      <a:endParaRPr lang="ru-RU" sz="1600" dirty="0">
                        <a:latin typeface="Calibri"/>
                      </a:endParaRPr>
                    </a:p>
                  </a:txBody>
                  <a:tcPr marL="80211" marR="80211" marT="40105" marB="40105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19982">
                <a:tc>
                  <a:txBody>
                    <a:bodyPr/>
                    <a:lstStyle/>
                    <a:p>
                      <a:pPr algn="just"/>
                      <a:r>
                        <a:rPr lang="ru-RU" sz="2400" dirty="0" smtClean="0"/>
                        <a:t>3) Раневская </a:t>
                      </a:r>
                      <a:r>
                        <a:rPr lang="ru-RU" sz="2400" dirty="0"/>
                        <a:t>приезжает из Парижа</a:t>
                      </a:r>
                      <a:r>
                        <a:rPr lang="ru-RU" sz="2400" dirty="0" smtClean="0"/>
                        <a:t>, ЧТОБЫ </a:t>
                      </a:r>
                      <a:r>
                        <a:rPr lang="ru-RU" sz="2400" dirty="0"/>
                        <a:t>покаяться в своих грехах, а </a:t>
                      </a:r>
                      <a:r>
                        <a:rPr lang="ru-RU" sz="2400" dirty="0" smtClean="0"/>
                        <a:t>ТАКЖЕ </a:t>
                      </a:r>
                      <a:r>
                        <a:rPr lang="ru-RU" sz="2400" dirty="0"/>
                        <a:t>найти покой в родном имении.</a:t>
                      </a:r>
                      <a:endParaRPr lang="ru-RU" sz="1600" dirty="0">
                        <a:latin typeface="Calibri"/>
                      </a:endParaRPr>
                    </a:p>
                  </a:txBody>
                  <a:tcPr marL="80211" marR="80211" marT="40105" marB="40105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372882">
                <a:tc>
                  <a:txBody>
                    <a:bodyPr/>
                    <a:lstStyle/>
                    <a:p>
                      <a:pPr algn="just"/>
                      <a:r>
                        <a:rPr lang="ru-RU" sz="2400" dirty="0"/>
                        <a:t> </a:t>
                      </a:r>
                      <a:r>
                        <a:rPr lang="ru-RU" sz="2400" dirty="0" smtClean="0"/>
                        <a:t>4) ПО-ВИДИМОМУ</a:t>
                      </a:r>
                      <a:r>
                        <a:rPr lang="ru-RU" sz="2400" dirty="0"/>
                        <a:t>, Боттичелли был учеником известного живописца Филиппе </a:t>
                      </a:r>
                      <a:r>
                        <a:rPr lang="ru-RU" sz="2400" dirty="0" err="1"/>
                        <a:t>Липпи</a:t>
                      </a:r>
                      <a:r>
                        <a:rPr lang="ru-RU" sz="2400" dirty="0"/>
                        <a:t>, </a:t>
                      </a:r>
                      <a:r>
                        <a:rPr lang="ru-RU" sz="2400" dirty="0" smtClean="0"/>
                        <a:t>а ТАКЖЕ </a:t>
                      </a:r>
                      <a:r>
                        <a:rPr lang="ru-RU" sz="2400" dirty="0"/>
                        <a:t>флорентийского живописца и скульптора </a:t>
                      </a:r>
                      <a:r>
                        <a:rPr lang="ru-RU" sz="2400" dirty="0" err="1"/>
                        <a:t>Андреа</a:t>
                      </a:r>
                      <a:r>
                        <a:rPr lang="ru-RU" sz="2400" dirty="0"/>
                        <a:t> </a:t>
                      </a:r>
                      <a:r>
                        <a:rPr lang="ru-RU" sz="2400" dirty="0" err="1"/>
                        <a:t>Верроккио</a:t>
                      </a:r>
                      <a:r>
                        <a:rPr lang="ru-RU" sz="2400" dirty="0"/>
                        <a:t>.</a:t>
                      </a:r>
                      <a:endParaRPr lang="ru-RU" sz="1600" dirty="0">
                        <a:latin typeface="Calibri"/>
                      </a:endParaRPr>
                    </a:p>
                  </a:txBody>
                  <a:tcPr marL="80211" marR="80211" marT="40105" marB="40105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179512" y="476672"/>
            <a:ext cx="8424936" cy="1296144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rgbClr val="000099"/>
                </a:solidFill>
              </a:rPr>
              <a:t>ПОИСТИНЕ</a:t>
            </a:r>
            <a:r>
              <a:rPr lang="ru-RU" sz="2000" b="1" dirty="0" smtClean="0">
                <a:solidFill>
                  <a:schemeClr val="tx1"/>
                </a:solidFill>
              </a:rPr>
              <a:t>, </a:t>
            </a:r>
            <a:r>
              <a:rPr lang="ru-RU" sz="2000" b="1" dirty="0" err="1" smtClean="0">
                <a:solidFill>
                  <a:schemeClr val="tx1"/>
                </a:solidFill>
              </a:rPr>
              <a:t>нареч</a:t>
            </a:r>
            <a:r>
              <a:rPr lang="ru-RU" sz="2000" b="1" dirty="0" smtClean="0">
                <a:solidFill>
                  <a:schemeClr val="tx1"/>
                </a:solidFill>
              </a:rPr>
              <a:t>, (</a:t>
            </a:r>
            <a:r>
              <a:rPr lang="ru-RU" sz="2000" b="1" dirty="0" smtClean="0">
                <a:solidFill>
                  <a:srgbClr val="C00000"/>
                </a:solidFill>
              </a:rPr>
              <a:t>Поистине</a:t>
            </a:r>
            <a:r>
              <a:rPr lang="ru-RU" sz="2000" b="1" dirty="0" smtClean="0">
                <a:solidFill>
                  <a:schemeClr val="tx1"/>
                </a:solidFill>
              </a:rPr>
              <a:t> </a:t>
            </a:r>
            <a:r>
              <a:rPr lang="ru-RU" sz="2000" b="1" dirty="0" smtClean="0">
                <a:solidFill>
                  <a:schemeClr val="tx1"/>
                </a:solidFill>
                <a:hlinkClick r:id="rId2"/>
              </a:rPr>
              <a:t>в</a:t>
            </a:r>
            <a:r>
              <a:rPr lang="ru-RU" sz="2000" b="1" dirty="0" smtClean="0">
                <a:solidFill>
                  <a:schemeClr val="tx1"/>
                </a:solidFill>
              </a:rPr>
              <a:t>еликий человек. </a:t>
            </a:r>
          </a:p>
          <a:p>
            <a:pPr algn="ctr"/>
            <a:r>
              <a:rPr lang="ru-RU" sz="2000" b="1" dirty="0" smtClean="0">
                <a:solidFill>
                  <a:schemeClr val="tx1"/>
                </a:solidFill>
              </a:rPr>
              <a:t>НО </a:t>
            </a:r>
          </a:p>
          <a:p>
            <a:pPr algn="ctr"/>
            <a:r>
              <a:rPr lang="ru-RU" sz="2000" b="1" dirty="0" smtClean="0">
                <a:solidFill>
                  <a:schemeClr val="tx1"/>
                </a:solidFill>
              </a:rPr>
              <a:t>сущ.  </a:t>
            </a:r>
            <a:r>
              <a:rPr lang="ru-RU" sz="2000" b="1" i="1" dirty="0" smtClean="0">
                <a:solidFill>
                  <a:srgbClr val="C00000"/>
                </a:solidFill>
              </a:rPr>
              <a:t>по истине</a:t>
            </a:r>
            <a:r>
              <a:rPr lang="ru-RU" sz="2000" b="1" dirty="0" smtClean="0">
                <a:solidFill>
                  <a:schemeClr val="tx1"/>
                </a:solidFill>
              </a:rPr>
              <a:t>: Расскажи </a:t>
            </a:r>
            <a:r>
              <a:rPr lang="ru-RU" sz="2000" b="1" dirty="0" smtClean="0">
                <a:solidFill>
                  <a:srgbClr val="C00000"/>
                </a:solidFill>
                <a:hlinkClick r:id="rId3"/>
              </a:rPr>
              <a:t>все</a:t>
            </a:r>
            <a:r>
              <a:rPr lang="ru-RU" sz="2000" b="1" dirty="0" smtClean="0">
                <a:solidFill>
                  <a:srgbClr val="C00000"/>
                </a:solidFill>
              </a:rPr>
              <a:t> по правде, по истине.</a:t>
            </a:r>
            <a:r>
              <a:rPr lang="ru-RU" sz="2000" b="1" dirty="0" smtClean="0">
                <a:solidFill>
                  <a:schemeClr val="tx1"/>
                </a:solidFill>
              </a:rPr>
              <a:t>)</a:t>
            </a:r>
            <a:endParaRPr lang="ru-RU" sz="2000" b="1" dirty="0">
              <a:solidFill>
                <a:schemeClr val="tx1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79512" y="1844824"/>
            <a:ext cx="8424936" cy="2246769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dirty="0" smtClean="0"/>
              <a:t> </a:t>
            </a:r>
            <a:r>
              <a:rPr lang="ru-RU" sz="2000" b="1" i="1" dirty="0" smtClean="0"/>
              <a:t>притом – при том:</a:t>
            </a:r>
            <a:endParaRPr lang="ru-RU" sz="2000" b="1" dirty="0" smtClean="0"/>
          </a:p>
          <a:p>
            <a:r>
              <a:rPr lang="ru-RU" sz="2000" dirty="0" smtClean="0"/>
              <a:t>Он стал заниматься бизнесом,</a:t>
            </a:r>
            <a:r>
              <a:rPr lang="ru-RU" sz="2000" i="1" dirty="0" smtClean="0"/>
              <a:t> </a:t>
            </a:r>
            <a:r>
              <a:rPr lang="ru-RU" sz="2000" i="1" dirty="0" smtClean="0">
                <a:solidFill>
                  <a:srgbClr val="C00000"/>
                </a:solidFill>
              </a:rPr>
              <a:t>притом</a:t>
            </a:r>
            <a:r>
              <a:rPr lang="ru-RU" sz="2000" i="1" dirty="0" smtClean="0"/>
              <a:t> </a:t>
            </a:r>
            <a:r>
              <a:rPr lang="ru-RU" sz="2000" dirty="0" smtClean="0"/>
              <a:t>успешно.</a:t>
            </a:r>
          </a:p>
          <a:p>
            <a:r>
              <a:rPr lang="ru-RU" sz="2000" dirty="0" smtClean="0"/>
              <a:t>(союзы </a:t>
            </a:r>
            <a:r>
              <a:rPr lang="ru-RU" sz="2000" i="1" dirty="0" smtClean="0"/>
              <a:t>причём </a:t>
            </a:r>
            <a:r>
              <a:rPr lang="ru-RU" sz="2000" dirty="0" smtClean="0"/>
              <a:t>и </a:t>
            </a:r>
            <a:r>
              <a:rPr lang="ru-RU" sz="2000" i="1" dirty="0" smtClean="0"/>
              <a:t>притом</a:t>
            </a:r>
            <a:r>
              <a:rPr lang="ru-RU" sz="2000" dirty="0" smtClean="0"/>
              <a:t> синонимы, их легко заменить друг на друга) </a:t>
            </a:r>
          </a:p>
          <a:p>
            <a:r>
              <a:rPr lang="ru-RU" sz="2000" dirty="0" smtClean="0"/>
              <a:t>Мать записала сына в спортивную секцию </a:t>
            </a:r>
            <a:r>
              <a:rPr lang="ru-RU" sz="2000" i="1" dirty="0" smtClean="0">
                <a:solidFill>
                  <a:srgbClr val="C00000"/>
                </a:solidFill>
              </a:rPr>
              <a:t>при том</a:t>
            </a:r>
            <a:r>
              <a:rPr lang="ru-RU" sz="2000" dirty="0" smtClean="0">
                <a:solidFill>
                  <a:srgbClr val="C00000"/>
                </a:solidFill>
              </a:rPr>
              <a:t> </a:t>
            </a:r>
            <a:r>
              <a:rPr lang="ru-RU" sz="2000" dirty="0" smtClean="0"/>
              <a:t>клубе, в котором сама занималась плаванием.</a:t>
            </a:r>
          </a:p>
          <a:p>
            <a:r>
              <a:rPr lang="ru-RU" sz="2000" dirty="0" smtClean="0"/>
              <a:t>(значение указания, местоимение </a:t>
            </a:r>
            <a:r>
              <a:rPr lang="ru-RU" sz="2000" i="1" dirty="0" smtClean="0"/>
              <a:t>тот </a:t>
            </a:r>
            <a:r>
              <a:rPr lang="ru-RU" sz="2000" dirty="0" smtClean="0"/>
              <a:t>с предлогом)</a:t>
            </a:r>
            <a:endParaRPr lang="ru-RU" sz="2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8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9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6" grpId="1" animBg="1"/>
      <p:bldP spid="7" grpId="0" animBg="1"/>
      <p:bldP spid="7" grpId="1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4869160"/>
            <a:ext cx="8424936" cy="172819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i="1" dirty="0" smtClean="0"/>
              <a:t>зачем - за чем:</a:t>
            </a:r>
            <a:endParaRPr lang="ru-RU" dirty="0" smtClean="0"/>
          </a:p>
          <a:p>
            <a:r>
              <a:rPr lang="ru-RU" dirty="0" smtClean="0"/>
              <a:t>Зачем ты обманываешь родителей?</a:t>
            </a:r>
          </a:p>
          <a:p>
            <a:r>
              <a:rPr lang="ru-RU" dirty="0" smtClean="0"/>
              <a:t>(значение цели, наречие</a:t>
            </a:r>
            <a:r>
              <a:rPr lang="ru-RU" i="1" dirty="0" smtClean="0"/>
              <a:t> зачем</a:t>
            </a:r>
            <a:r>
              <a:rPr lang="ru-RU" dirty="0" smtClean="0"/>
              <a:t>)</a:t>
            </a:r>
            <a:br>
              <a:rPr lang="ru-RU" dirty="0" smtClean="0"/>
            </a:br>
            <a:r>
              <a:rPr lang="ru-RU" i="1" dirty="0" smtClean="0"/>
              <a:t> </a:t>
            </a:r>
            <a:endParaRPr lang="ru-RU" dirty="0" smtClean="0"/>
          </a:p>
          <a:p>
            <a:r>
              <a:rPr lang="ru-RU" i="1" dirty="0" smtClean="0"/>
              <a:t>За чем</a:t>
            </a:r>
            <a:r>
              <a:rPr lang="ru-RU" dirty="0" smtClean="0"/>
              <a:t> я вернулась? Забыла! Ах да, за деньгами!</a:t>
            </a:r>
          </a:p>
          <a:p>
            <a:r>
              <a:rPr lang="ru-RU" dirty="0" smtClean="0"/>
              <a:t>(значение объекта, вопросительное местоимение </a:t>
            </a:r>
            <a:r>
              <a:rPr lang="ru-RU" i="1" dirty="0" smtClean="0"/>
              <a:t>что</a:t>
            </a:r>
            <a:r>
              <a:rPr lang="ru-RU" dirty="0" smtClean="0"/>
              <a:t> в Т.п. с предлогом) 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251520" y="2204864"/>
            <a:ext cx="8424936" cy="2232248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i="1" dirty="0" smtClean="0"/>
              <a:t>затем - за тем:</a:t>
            </a:r>
            <a:endParaRPr lang="ru-RU" dirty="0" smtClean="0"/>
          </a:p>
          <a:p>
            <a:r>
              <a:rPr lang="ru-RU" dirty="0" smtClean="0"/>
              <a:t>Завуч прочитала текст,</a:t>
            </a:r>
            <a:r>
              <a:rPr lang="ru-RU" i="1" dirty="0" smtClean="0"/>
              <a:t> затем</a:t>
            </a:r>
            <a:r>
              <a:rPr lang="ru-RU" dirty="0" smtClean="0"/>
              <a:t> класс начал писать изложение.</a:t>
            </a:r>
          </a:p>
          <a:p>
            <a:r>
              <a:rPr lang="ru-RU" dirty="0" smtClean="0"/>
              <a:t>(Значение времени, наречие</a:t>
            </a:r>
            <a:r>
              <a:rPr lang="ru-RU" i="1" dirty="0" smtClean="0"/>
              <a:t> затем</a:t>
            </a:r>
            <a:r>
              <a:rPr lang="ru-RU" dirty="0" smtClean="0"/>
              <a:t>, синоним:</a:t>
            </a:r>
            <a:r>
              <a:rPr lang="ru-RU" i="1" dirty="0" smtClean="0"/>
              <a:t> потом</a:t>
            </a:r>
            <a:r>
              <a:rPr lang="ru-RU" dirty="0" smtClean="0"/>
              <a:t>)</a:t>
            </a:r>
          </a:p>
          <a:p>
            <a:r>
              <a:rPr lang="ru-RU" dirty="0" smtClean="0"/>
              <a:t>Аптека </a:t>
            </a:r>
            <a:r>
              <a:rPr lang="ru-RU" i="1" dirty="0" smtClean="0"/>
              <a:t>за тем</a:t>
            </a:r>
            <a:r>
              <a:rPr lang="ru-RU" dirty="0" smtClean="0"/>
              <a:t> зданием, идите прямо, там увидите. </a:t>
            </a:r>
          </a:p>
          <a:p>
            <a:r>
              <a:rPr lang="ru-RU" dirty="0" smtClean="0"/>
              <a:t>(значение указания, местоимение</a:t>
            </a:r>
            <a:r>
              <a:rPr lang="ru-RU" i="1" dirty="0" smtClean="0"/>
              <a:t> тот</a:t>
            </a:r>
            <a:r>
              <a:rPr lang="ru-RU" dirty="0" smtClean="0"/>
              <a:t> в Т.п. с предлогом) 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251520" y="332656"/>
            <a:ext cx="8424936" cy="1584176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i="1" dirty="0" smtClean="0"/>
              <a:t>Отчего</a:t>
            </a:r>
            <a:r>
              <a:rPr lang="ru-RU" dirty="0" smtClean="0"/>
              <a:t> ты такой грустный сегодня?</a:t>
            </a:r>
          </a:p>
          <a:p>
            <a:r>
              <a:rPr lang="ru-RU" dirty="0" smtClean="0"/>
              <a:t>(значение причины, наречие</a:t>
            </a:r>
            <a:r>
              <a:rPr lang="ru-RU" i="1" dirty="0" smtClean="0"/>
              <a:t> отчего</a:t>
            </a:r>
            <a:r>
              <a:rPr lang="ru-RU" dirty="0" smtClean="0"/>
              <a:t>) </a:t>
            </a:r>
            <a:br>
              <a:rPr lang="ru-RU" dirty="0" smtClean="0"/>
            </a:br>
            <a:r>
              <a:rPr lang="ru-RU" i="1" dirty="0" smtClean="0"/>
              <a:t> От чего</a:t>
            </a:r>
            <a:r>
              <a:rPr lang="ru-RU" dirty="0" smtClean="0"/>
              <a:t> вы ожидаете большего результата: от занятий в кружке или от самостоятельных занятий?</a:t>
            </a:r>
          </a:p>
          <a:p>
            <a:r>
              <a:rPr lang="ru-RU" dirty="0" smtClean="0"/>
              <a:t>(местоимение </a:t>
            </a:r>
            <a:r>
              <a:rPr lang="ru-RU" i="1" dirty="0" smtClean="0"/>
              <a:t>что</a:t>
            </a:r>
            <a:r>
              <a:rPr lang="ru-RU" dirty="0" smtClean="0"/>
              <a:t> в Р.п. с предлогом</a:t>
            </a:r>
            <a:r>
              <a:rPr lang="ru-RU" i="1" dirty="0" smtClean="0"/>
              <a:t> от</a:t>
            </a:r>
            <a:r>
              <a:rPr lang="ru-RU" dirty="0" smtClean="0"/>
              <a:t>) 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9512" y="260648"/>
            <a:ext cx="8424936" cy="1477328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dirty="0" smtClean="0"/>
              <a:t>4) </a:t>
            </a:r>
            <a:r>
              <a:rPr lang="ru-RU" i="1" dirty="0" smtClean="0"/>
              <a:t>вслед – след в след:</a:t>
            </a:r>
            <a:endParaRPr lang="ru-RU" dirty="0" smtClean="0"/>
          </a:p>
          <a:p>
            <a:r>
              <a:rPr lang="ru-RU" dirty="0" smtClean="0"/>
              <a:t>Она грустно смотрела </a:t>
            </a:r>
            <a:r>
              <a:rPr lang="ru-RU" i="1" dirty="0" smtClean="0"/>
              <a:t>вслед</a:t>
            </a:r>
            <a:r>
              <a:rPr lang="ru-RU" dirty="0" smtClean="0"/>
              <a:t> поезду.</a:t>
            </a:r>
          </a:p>
          <a:p>
            <a:r>
              <a:rPr lang="ru-RU" dirty="0" smtClean="0"/>
              <a:t>(предлог)</a:t>
            </a:r>
          </a:p>
          <a:p>
            <a:r>
              <a:rPr lang="ru-RU" dirty="0" smtClean="0"/>
              <a:t>Он шел за отцом по глубокому снегу след </a:t>
            </a:r>
            <a:r>
              <a:rPr lang="ru-RU" i="1" dirty="0" smtClean="0"/>
              <a:t>в след.</a:t>
            </a:r>
            <a:endParaRPr lang="ru-RU" dirty="0" smtClean="0"/>
          </a:p>
          <a:p>
            <a:r>
              <a:rPr lang="ru-RU" dirty="0" smtClean="0"/>
              <a:t>(сущ. с предлогом)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179512" y="4221088"/>
            <a:ext cx="8424936" cy="203132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i="1" dirty="0" smtClean="0"/>
              <a:t>поэтому - по этому:</a:t>
            </a:r>
            <a:endParaRPr lang="ru-RU" dirty="0" smtClean="0"/>
          </a:p>
          <a:p>
            <a:r>
              <a:rPr lang="ru-RU" i="1" dirty="0" smtClean="0"/>
              <a:t> </a:t>
            </a:r>
            <a:r>
              <a:rPr lang="ru-RU" dirty="0" smtClean="0"/>
              <a:t>Перед выходом из дома зазвонил телефон. Это был важный звонок, </a:t>
            </a:r>
            <a:r>
              <a:rPr lang="ru-RU" i="1" dirty="0" smtClean="0"/>
              <a:t>поэтому</a:t>
            </a:r>
            <a:r>
              <a:rPr lang="ru-RU" dirty="0" smtClean="0"/>
              <a:t> мне пришлось задержаться. </a:t>
            </a:r>
          </a:p>
          <a:p>
            <a:r>
              <a:rPr lang="ru-RU" dirty="0" smtClean="0"/>
              <a:t>(значение следствия, союз </a:t>
            </a:r>
            <a:r>
              <a:rPr lang="ru-RU" i="1" dirty="0" smtClean="0"/>
              <a:t>поэтому)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i="1" dirty="0" smtClean="0"/>
              <a:t> </a:t>
            </a:r>
            <a:endParaRPr lang="ru-RU" dirty="0" smtClean="0"/>
          </a:p>
          <a:p>
            <a:r>
              <a:rPr lang="ru-RU" i="1" dirty="0" smtClean="0"/>
              <a:t>По этому</a:t>
            </a:r>
            <a:r>
              <a:rPr lang="ru-RU" dirty="0" smtClean="0"/>
              <a:t> поводу не беспокой меня больше.</a:t>
            </a:r>
          </a:p>
          <a:p>
            <a:r>
              <a:rPr lang="ru-RU" dirty="0" smtClean="0"/>
              <a:t>(значение указания, сущ. с предлогом и местоимение в роли определения)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79512" y="2136339"/>
            <a:ext cx="8424936" cy="1754326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dirty="0" smtClean="0"/>
              <a:t>3</a:t>
            </a:r>
            <a:r>
              <a:rPr lang="ru-RU" i="1" dirty="0" smtClean="0"/>
              <a:t> поскольку – по </a:t>
            </a:r>
            <a:r>
              <a:rPr lang="ru-RU" i="1" dirty="0" err="1" smtClean="0"/>
              <a:t>скольку</a:t>
            </a:r>
            <a:r>
              <a:rPr lang="ru-RU" i="1" dirty="0" smtClean="0"/>
              <a:t>:</a:t>
            </a:r>
            <a:endParaRPr lang="ru-RU" dirty="0" smtClean="0"/>
          </a:p>
          <a:p>
            <a:r>
              <a:rPr lang="ru-RU" dirty="0" smtClean="0"/>
              <a:t>Поскольку полкласса болело, учителю пришлось отложить объяснение новой темы.</a:t>
            </a:r>
          </a:p>
          <a:p>
            <a:r>
              <a:rPr lang="ru-RU" dirty="0" smtClean="0"/>
              <a:t>(значение причины, союз </a:t>
            </a:r>
            <a:r>
              <a:rPr lang="ru-RU" i="1" dirty="0" smtClean="0"/>
              <a:t>поскольку)</a:t>
            </a:r>
            <a:endParaRPr lang="ru-RU" dirty="0" smtClean="0"/>
          </a:p>
          <a:p>
            <a:r>
              <a:rPr lang="ru-RU" dirty="0" smtClean="0"/>
              <a:t>"По </a:t>
            </a:r>
            <a:r>
              <a:rPr lang="ru-RU" dirty="0" err="1" smtClean="0"/>
              <a:t>скольку</a:t>
            </a:r>
            <a:r>
              <a:rPr lang="ru-RU" dirty="0" smtClean="0"/>
              <a:t> раз я должна повторять одно и то же?" – сердилась мать.</a:t>
            </a:r>
          </a:p>
          <a:p>
            <a:r>
              <a:rPr lang="ru-RU" dirty="0" smtClean="0"/>
              <a:t>(значение количества, местоимение с предлогом)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0"/>
            <a:ext cx="8424936" cy="1754326"/>
          </a:xfrm>
          <a:prstGeom prst="rect">
            <a:avLst/>
          </a:prstGeom>
          <a:ln w="28575">
            <a:solidFill>
              <a:srgbClr val="006600"/>
            </a:solidFill>
          </a:ln>
        </p:spPr>
        <p:txBody>
          <a:bodyPr wrap="square">
            <a:spAutoFit/>
          </a:bodyPr>
          <a:lstStyle/>
          <a:p>
            <a:r>
              <a:rPr lang="ru-RU" i="1" dirty="0" smtClean="0"/>
              <a:t>причём – при чём:</a:t>
            </a:r>
            <a:endParaRPr lang="ru-RU" dirty="0" smtClean="0"/>
          </a:p>
          <a:p>
            <a:r>
              <a:rPr lang="ru-RU" dirty="0" smtClean="0"/>
              <a:t>Он сделал задание быстро, </a:t>
            </a:r>
            <a:r>
              <a:rPr lang="ru-RU" i="1" dirty="0" smtClean="0"/>
              <a:t>причём </a:t>
            </a:r>
            <a:r>
              <a:rPr lang="ru-RU" dirty="0" smtClean="0"/>
              <a:t>правильно.</a:t>
            </a:r>
          </a:p>
          <a:p>
            <a:r>
              <a:rPr lang="ru-RU" dirty="0" smtClean="0"/>
              <a:t>(союзы </a:t>
            </a:r>
            <a:r>
              <a:rPr lang="ru-RU" i="1" dirty="0" smtClean="0"/>
              <a:t>причём </a:t>
            </a:r>
            <a:r>
              <a:rPr lang="ru-RU" dirty="0" smtClean="0"/>
              <a:t>и </a:t>
            </a:r>
            <a:r>
              <a:rPr lang="ru-RU" i="1" dirty="0" smtClean="0"/>
              <a:t>притом</a:t>
            </a:r>
            <a:r>
              <a:rPr lang="ru-RU" dirty="0" smtClean="0"/>
              <a:t> синонимы, их легко взаимно заменить)</a:t>
            </a:r>
          </a:p>
          <a:p>
            <a:r>
              <a:rPr lang="ru-RU" dirty="0" smtClean="0"/>
              <a:t>Он не понимал, </a:t>
            </a:r>
            <a:r>
              <a:rPr lang="ru-RU" i="1" dirty="0" smtClean="0"/>
              <a:t>при чём</a:t>
            </a:r>
            <a:r>
              <a:rPr lang="ru-RU" dirty="0" smtClean="0"/>
              <a:t> он, в чём его вина.</a:t>
            </a:r>
          </a:p>
          <a:p>
            <a:r>
              <a:rPr lang="ru-RU" dirty="0" smtClean="0"/>
              <a:t>(относительное местоимение </a:t>
            </a:r>
            <a:r>
              <a:rPr lang="ru-RU" i="1" dirty="0" smtClean="0"/>
              <a:t>что</a:t>
            </a:r>
            <a:r>
              <a:rPr lang="ru-RU" dirty="0" smtClean="0"/>
              <a:t>  с предлогом)</a:t>
            </a:r>
            <a:r>
              <a:rPr lang="ru-RU" i="1" dirty="0" smtClean="0"/>
              <a:t> причём – при чём: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251520" y="2132856"/>
            <a:ext cx="8424936" cy="1754326"/>
          </a:xfrm>
          <a:prstGeom prst="rect">
            <a:avLst/>
          </a:prstGeom>
          <a:ln w="28575">
            <a:solidFill>
              <a:srgbClr val="006600"/>
            </a:solidFill>
          </a:ln>
        </p:spPr>
        <p:txBody>
          <a:bodyPr wrap="square">
            <a:spAutoFit/>
          </a:bodyPr>
          <a:lstStyle/>
          <a:p>
            <a:r>
              <a:rPr lang="ru-RU" dirty="0" smtClean="0"/>
              <a:t> </a:t>
            </a:r>
            <a:r>
              <a:rPr lang="ru-RU" i="1" dirty="0" smtClean="0"/>
              <a:t>притом – при том:</a:t>
            </a:r>
            <a:endParaRPr lang="ru-RU" dirty="0" smtClean="0"/>
          </a:p>
          <a:p>
            <a:r>
              <a:rPr lang="ru-RU" dirty="0" smtClean="0"/>
              <a:t>Он стал заниматься бизнесом,</a:t>
            </a:r>
            <a:r>
              <a:rPr lang="ru-RU" i="1" dirty="0" smtClean="0"/>
              <a:t> </a:t>
            </a:r>
            <a:r>
              <a:rPr lang="ru-RU" i="1" dirty="0" smtClean="0">
                <a:solidFill>
                  <a:srgbClr val="C00000"/>
                </a:solidFill>
              </a:rPr>
              <a:t>притом</a:t>
            </a:r>
            <a:r>
              <a:rPr lang="ru-RU" i="1" dirty="0" smtClean="0"/>
              <a:t> </a:t>
            </a:r>
            <a:r>
              <a:rPr lang="ru-RU" dirty="0" smtClean="0"/>
              <a:t>успешно.</a:t>
            </a:r>
          </a:p>
          <a:p>
            <a:r>
              <a:rPr lang="ru-RU" dirty="0" smtClean="0"/>
              <a:t>(союзы </a:t>
            </a:r>
            <a:r>
              <a:rPr lang="ru-RU" i="1" dirty="0" smtClean="0"/>
              <a:t>причём </a:t>
            </a:r>
            <a:r>
              <a:rPr lang="ru-RU" dirty="0" smtClean="0"/>
              <a:t>и </a:t>
            </a:r>
            <a:r>
              <a:rPr lang="ru-RU" i="1" dirty="0" smtClean="0"/>
              <a:t>притом</a:t>
            </a:r>
            <a:r>
              <a:rPr lang="ru-RU" dirty="0" smtClean="0"/>
              <a:t> синонимы, их легко заменить друг на друга) </a:t>
            </a:r>
          </a:p>
          <a:p>
            <a:r>
              <a:rPr lang="ru-RU" dirty="0" smtClean="0"/>
              <a:t>Мать записала сына в спортивную секцию </a:t>
            </a:r>
            <a:r>
              <a:rPr lang="ru-RU" i="1" dirty="0" smtClean="0">
                <a:solidFill>
                  <a:srgbClr val="C00000"/>
                </a:solidFill>
              </a:rPr>
              <a:t>при том</a:t>
            </a:r>
            <a:r>
              <a:rPr lang="ru-RU" dirty="0" smtClean="0">
                <a:solidFill>
                  <a:srgbClr val="C00000"/>
                </a:solidFill>
              </a:rPr>
              <a:t> </a:t>
            </a:r>
            <a:r>
              <a:rPr lang="ru-RU" dirty="0" smtClean="0"/>
              <a:t>клубе, в котором сама занималась плаванием.</a:t>
            </a:r>
          </a:p>
          <a:p>
            <a:r>
              <a:rPr lang="ru-RU" dirty="0" smtClean="0"/>
              <a:t>(значение указания, местоимение </a:t>
            </a:r>
            <a:r>
              <a:rPr lang="ru-RU" i="1" dirty="0" smtClean="0"/>
              <a:t>тот </a:t>
            </a:r>
            <a:r>
              <a:rPr lang="ru-RU" dirty="0" smtClean="0"/>
              <a:t>с предлогом)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251520" y="4869160"/>
            <a:ext cx="8424936" cy="1754326"/>
          </a:xfrm>
          <a:prstGeom prst="rect">
            <a:avLst/>
          </a:prstGeom>
          <a:ln w="28575">
            <a:solidFill>
              <a:srgbClr val="006600"/>
            </a:solidFill>
          </a:ln>
        </p:spPr>
        <p:txBody>
          <a:bodyPr wrap="square">
            <a:spAutoFit/>
          </a:bodyPr>
          <a:lstStyle/>
          <a:p>
            <a:r>
              <a:rPr lang="ru-RU" i="1" dirty="0" smtClean="0"/>
              <a:t>вконец – в конец:</a:t>
            </a:r>
            <a:endParaRPr lang="ru-RU" dirty="0" smtClean="0"/>
          </a:p>
          <a:p>
            <a:r>
              <a:rPr lang="ru-RU" dirty="0" smtClean="0"/>
              <a:t>Это происшествие </a:t>
            </a:r>
            <a:r>
              <a:rPr lang="ru-RU" i="1" dirty="0" smtClean="0"/>
              <a:t>вконец</a:t>
            </a:r>
            <a:r>
              <a:rPr lang="ru-RU" dirty="0" smtClean="0"/>
              <a:t> выбило меня из колеи.</a:t>
            </a:r>
          </a:p>
          <a:p>
            <a:r>
              <a:rPr lang="ru-RU" dirty="0" smtClean="0"/>
              <a:t>(наречие) </a:t>
            </a:r>
          </a:p>
          <a:p>
            <a:r>
              <a:rPr lang="ru-RU" dirty="0" smtClean="0"/>
              <a:t>Народу в кассу было много, и нам не оставалось ничего другого, как встать </a:t>
            </a:r>
            <a:r>
              <a:rPr lang="ru-RU" i="1" dirty="0" smtClean="0"/>
              <a:t>в конец </a:t>
            </a:r>
            <a:r>
              <a:rPr lang="ru-RU" dirty="0" smtClean="0"/>
              <a:t>длинной очереди.</a:t>
            </a:r>
          </a:p>
          <a:p>
            <a:r>
              <a:rPr lang="ru-RU" dirty="0" smtClean="0"/>
              <a:t>(сущ. с предлогом)  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9512" y="188640"/>
            <a:ext cx="8352928" cy="1754326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i="1" dirty="0" smtClean="0"/>
              <a:t>сплеча – с плеча:</a:t>
            </a:r>
            <a:endParaRPr lang="ru-RU" dirty="0" smtClean="0"/>
          </a:p>
          <a:p>
            <a:r>
              <a:rPr lang="ru-RU" dirty="0" smtClean="0"/>
              <a:t>Он невыдержанный: вечно рубит </a:t>
            </a:r>
            <a:r>
              <a:rPr lang="ru-RU" i="1" dirty="0" smtClean="0"/>
              <a:t>сплеча</a:t>
            </a:r>
            <a:r>
              <a:rPr lang="ru-RU" dirty="0" smtClean="0"/>
              <a:t>.</a:t>
            </a:r>
          </a:p>
          <a:p>
            <a:r>
              <a:rPr lang="ru-RU" dirty="0" smtClean="0"/>
              <a:t>(наречие)</a:t>
            </a:r>
            <a:br>
              <a:rPr lang="ru-RU" dirty="0" smtClean="0"/>
            </a:br>
            <a:r>
              <a:rPr lang="ru-RU" i="1" dirty="0" smtClean="0"/>
              <a:t> </a:t>
            </a:r>
            <a:endParaRPr lang="ru-RU" dirty="0" smtClean="0"/>
          </a:p>
          <a:p>
            <a:r>
              <a:rPr lang="ru-RU" i="1" dirty="0" smtClean="0"/>
              <a:t>С плеча</a:t>
            </a:r>
            <a:r>
              <a:rPr lang="ru-RU" dirty="0" smtClean="0"/>
              <a:t> дрессировщицы слетел большой яркий попугай.</a:t>
            </a:r>
          </a:p>
          <a:p>
            <a:r>
              <a:rPr lang="ru-RU" dirty="0" smtClean="0"/>
              <a:t>(сущ. с предлогом)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251520" y="2136339"/>
            <a:ext cx="8352928" cy="203132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i="1" dirty="0" smtClean="0"/>
              <a:t>наудачу – на удачу:</a:t>
            </a:r>
            <a:endParaRPr lang="ru-RU" dirty="0" smtClean="0"/>
          </a:p>
          <a:p>
            <a:r>
              <a:rPr lang="ru-RU" i="1" dirty="0" smtClean="0"/>
              <a:t> </a:t>
            </a:r>
            <a:r>
              <a:rPr lang="ru-RU" dirty="0" smtClean="0"/>
              <a:t>Я не помнила точно номера телефона и попробовала набрать </a:t>
            </a:r>
            <a:r>
              <a:rPr lang="ru-RU" i="1" dirty="0" smtClean="0"/>
              <a:t>наудачу</a:t>
            </a:r>
            <a:r>
              <a:rPr lang="ru-RU" dirty="0" smtClean="0"/>
              <a:t>, но ошиблась.</a:t>
            </a:r>
          </a:p>
          <a:p>
            <a:r>
              <a:rPr lang="ru-RU" dirty="0" smtClean="0"/>
              <a:t>(наречие)</a:t>
            </a:r>
          </a:p>
          <a:p>
            <a:r>
              <a:rPr lang="ru-RU" dirty="0" smtClean="0"/>
              <a:t>Начиная новое дело, надейся </a:t>
            </a:r>
            <a:r>
              <a:rPr lang="ru-RU" i="1" dirty="0" smtClean="0"/>
              <a:t>на удачу</a:t>
            </a:r>
            <a:r>
              <a:rPr lang="ru-RU" dirty="0" smtClean="0"/>
              <a:t>: позитивный настрой – добрый помощник в делах.</a:t>
            </a:r>
          </a:p>
          <a:p>
            <a:r>
              <a:rPr lang="ru-RU" dirty="0" smtClean="0"/>
              <a:t>(сущ. с предлогом)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79512" y="4725144"/>
            <a:ext cx="8424936" cy="36933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dirty="0" smtClean="0"/>
              <a:t>догадался (как?) </a:t>
            </a:r>
            <a:r>
              <a:rPr lang="ru-RU" dirty="0" smtClean="0">
                <a:hlinkClick r:id="rId2"/>
              </a:rPr>
              <a:t>наконец</a:t>
            </a:r>
            <a:r>
              <a:rPr lang="ru-RU" dirty="0" smtClean="0"/>
              <a:t>, но сущ. на </a:t>
            </a:r>
            <a:r>
              <a:rPr lang="ru-RU" dirty="0" smtClean="0">
                <a:hlinkClick r:id="rId3"/>
              </a:rPr>
              <a:t>ко</a:t>
            </a:r>
            <a:r>
              <a:rPr lang="ru-RU" dirty="0" smtClean="0"/>
              <a:t>нец: на </a:t>
            </a:r>
            <a:r>
              <a:rPr lang="ru-RU" dirty="0" smtClean="0">
                <a:hlinkClick r:id="rId3"/>
              </a:rPr>
              <a:t>ко</a:t>
            </a:r>
            <a:r>
              <a:rPr lang="ru-RU" dirty="0" smtClean="0"/>
              <a:t>нец поля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8542784" cy="562074"/>
          </a:xfrm>
        </p:spPr>
        <p:txBody>
          <a:bodyPr>
            <a:normAutofit/>
          </a:bodyPr>
          <a:lstStyle/>
          <a:p>
            <a:pPr algn="ctr"/>
            <a:r>
              <a:rPr lang="ru-RU" sz="2000" b="1" dirty="0" smtClean="0">
                <a:solidFill>
                  <a:srgbClr val="000099"/>
                </a:solidFill>
              </a:rPr>
              <a:t>ПРАВОПИСАНИЕ СУЩЕСТВИТЕЛЬНЫХ С ПОЛ-, ПОЛУ-</a:t>
            </a:r>
            <a:endParaRPr lang="ru-RU" sz="2000" b="1" dirty="0">
              <a:solidFill>
                <a:srgbClr val="000099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907704" y="692696"/>
            <a:ext cx="4968552" cy="36004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C00000"/>
                </a:solidFill>
              </a:rPr>
              <a:t>ДЕФИСНОЕ НАПИСАНИЕ </a:t>
            </a:r>
            <a:r>
              <a:rPr lang="ru-RU" b="1" dirty="0" smtClean="0">
                <a:solidFill>
                  <a:srgbClr val="C00000"/>
                </a:solidFill>
              </a:rPr>
              <a:t>ПОЛ -</a:t>
            </a:r>
            <a:endParaRPr lang="ru-RU" b="1" dirty="0">
              <a:solidFill>
                <a:srgbClr val="C00000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23528" y="1196752"/>
            <a:ext cx="8208912" cy="2376264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marL="342900" indent="-342900">
              <a:buAutoNum type="arabicPeriod"/>
            </a:pPr>
            <a:r>
              <a:rPr lang="ru-RU" b="1" dirty="0" smtClean="0">
                <a:solidFill>
                  <a:srgbClr val="000099"/>
                </a:solidFill>
              </a:rPr>
              <a:t>Перед гласной:</a:t>
            </a:r>
          </a:p>
          <a:p>
            <a:pPr marL="342900" indent="-342900">
              <a:buFontTx/>
              <a:buChar char="-"/>
            </a:pPr>
            <a:r>
              <a:rPr lang="ru-RU" dirty="0" smtClean="0">
                <a:solidFill>
                  <a:schemeClr val="tx1"/>
                </a:solidFill>
              </a:rPr>
              <a:t>Пол </a:t>
            </a:r>
            <a:r>
              <a:rPr lang="ru-RU" b="1" dirty="0" smtClean="0">
                <a:solidFill>
                  <a:srgbClr val="C00000"/>
                </a:solidFill>
              </a:rPr>
              <a:t>-</a:t>
            </a:r>
            <a:r>
              <a:rPr lang="ru-RU" dirty="0" smtClean="0">
                <a:solidFill>
                  <a:srgbClr val="C00000"/>
                </a:solidFill>
              </a:rPr>
              <a:t> </a:t>
            </a:r>
            <a:r>
              <a:rPr lang="ru-RU" b="1" u="dbl" dirty="0" smtClean="0">
                <a:solidFill>
                  <a:schemeClr val="tx1"/>
                </a:solidFill>
                <a:uFill>
                  <a:solidFill>
                    <a:srgbClr val="C00000"/>
                  </a:solidFill>
                </a:uFill>
              </a:rPr>
              <a:t>а</a:t>
            </a:r>
            <a:r>
              <a:rPr lang="ru-RU" dirty="0" smtClean="0">
                <a:solidFill>
                  <a:schemeClr val="tx1"/>
                </a:solidFill>
              </a:rPr>
              <a:t>пельсина, пол </a:t>
            </a:r>
            <a:r>
              <a:rPr lang="ru-RU" b="1" dirty="0" smtClean="0">
                <a:solidFill>
                  <a:srgbClr val="C00000"/>
                </a:solidFill>
              </a:rPr>
              <a:t>–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b="1" u="dbl" dirty="0" smtClean="0">
                <a:solidFill>
                  <a:schemeClr val="tx1"/>
                </a:solidFill>
                <a:uFill>
                  <a:solidFill>
                    <a:srgbClr val="C00000"/>
                  </a:solidFill>
                </a:uFill>
              </a:rPr>
              <a:t>а</a:t>
            </a:r>
            <a:r>
              <a:rPr lang="ru-RU" dirty="0" smtClean="0">
                <a:solidFill>
                  <a:schemeClr val="tx1"/>
                </a:solidFill>
              </a:rPr>
              <a:t>рбуза, пол </a:t>
            </a:r>
            <a:r>
              <a:rPr lang="ru-RU" b="1" dirty="0" smtClean="0">
                <a:solidFill>
                  <a:srgbClr val="C00000"/>
                </a:solidFill>
              </a:rPr>
              <a:t>–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b="1" u="dbl" dirty="0" smtClean="0">
                <a:solidFill>
                  <a:schemeClr val="tx1"/>
                </a:solidFill>
                <a:uFill>
                  <a:solidFill>
                    <a:srgbClr val="C00000"/>
                  </a:solidFill>
                </a:uFill>
              </a:rPr>
              <a:t>я</a:t>
            </a:r>
            <a:r>
              <a:rPr lang="ru-RU" dirty="0" smtClean="0">
                <a:solidFill>
                  <a:schemeClr val="tx1"/>
                </a:solidFill>
              </a:rPr>
              <a:t>блока;</a:t>
            </a:r>
          </a:p>
          <a:p>
            <a:pPr marL="342900" indent="-342900"/>
            <a:r>
              <a:rPr lang="ru-RU" b="1" dirty="0" smtClean="0">
                <a:solidFill>
                  <a:srgbClr val="000099"/>
                </a:solidFill>
              </a:rPr>
              <a:t>2. Перед большой буквой:</a:t>
            </a:r>
          </a:p>
          <a:p>
            <a:pPr marL="342900" indent="-342900">
              <a:buFontTx/>
              <a:buChar char="-"/>
            </a:pPr>
            <a:r>
              <a:rPr lang="ru-RU" dirty="0" smtClean="0">
                <a:solidFill>
                  <a:schemeClr val="tx1"/>
                </a:solidFill>
              </a:rPr>
              <a:t>Пол</a:t>
            </a:r>
            <a:r>
              <a:rPr lang="ru-RU" b="1" dirty="0" smtClean="0">
                <a:solidFill>
                  <a:srgbClr val="C00000"/>
                </a:solidFill>
              </a:rPr>
              <a:t> – </a:t>
            </a:r>
            <a:r>
              <a:rPr lang="ru-RU" b="1" u="dbl" dirty="0" smtClean="0">
                <a:solidFill>
                  <a:schemeClr val="tx1"/>
                </a:solidFill>
                <a:uFill>
                  <a:solidFill>
                    <a:srgbClr val="C00000"/>
                  </a:solidFill>
                </a:uFill>
              </a:rPr>
              <a:t>М</a:t>
            </a:r>
            <a:r>
              <a:rPr lang="ru-RU" b="1" dirty="0" smtClean="0">
                <a:solidFill>
                  <a:schemeClr val="tx1"/>
                </a:solidFill>
                <a:uFill>
                  <a:solidFill>
                    <a:srgbClr val="C00000"/>
                  </a:solidFill>
                </a:uFill>
              </a:rPr>
              <a:t>инска</a:t>
            </a:r>
            <a:r>
              <a:rPr lang="ru-RU" dirty="0" smtClean="0">
                <a:solidFill>
                  <a:schemeClr val="tx1"/>
                </a:solidFill>
              </a:rPr>
              <a:t>, </a:t>
            </a:r>
            <a:r>
              <a:rPr lang="ru-RU" dirty="0" smtClean="0">
                <a:solidFill>
                  <a:schemeClr val="tx1"/>
                </a:solidFill>
              </a:rPr>
              <a:t>пол </a:t>
            </a:r>
            <a:r>
              <a:rPr lang="ru-RU" b="1" dirty="0" smtClean="0">
                <a:solidFill>
                  <a:srgbClr val="C00000"/>
                </a:solidFill>
              </a:rPr>
              <a:t>–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b="1" u="dbl" dirty="0" smtClean="0">
                <a:solidFill>
                  <a:schemeClr val="tx1"/>
                </a:solidFill>
                <a:uFill>
                  <a:solidFill>
                    <a:srgbClr val="C00000"/>
                  </a:solidFill>
                </a:uFill>
              </a:rPr>
              <a:t>Е</a:t>
            </a:r>
            <a:r>
              <a:rPr lang="ru-RU" dirty="0" smtClean="0">
                <a:solidFill>
                  <a:schemeClr val="tx1"/>
                </a:solidFill>
              </a:rPr>
              <a:t>вропы, пол</a:t>
            </a:r>
            <a:r>
              <a:rPr lang="ru-RU" b="1" dirty="0" smtClean="0">
                <a:solidFill>
                  <a:srgbClr val="C00000"/>
                </a:solidFill>
              </a:rPr>
              <a:t> – </a:t>
            </a:r>
            <a:r>
              <a:rPr lang="ru-RU" b="1" u="dbl" dirty="0" smtClean="0">
                <a:solidFill>
                  <a:schemeClr val="tx1"/>
                </a:solidFill>
                <a:uFill>
                  <a:solidFill>
                    <a:srgbClr val="C00000"/>
                  </a:solidFill>
                </a:uFill>
              </a:rPr>
              <a:t>А</a:t>
            </a:r>
            <a:r>
              <a:rPr lang="ru-RU" dirty="0" smtClean="0">
                <a:solidFill>
                  <a:schemeClr val="tx1"/>
                </a:solidFill>
              </a:rPr>
              <a:t>фрики;</a:t>
            </a:r>
          </a:p>
          <a:p>
            <a:pPr marL="342900" indent="-342900"/>
            <a:r>
              <a:rPr lang="ru-RU" b="1" dirty="0" smtClean="0">
                <a:solidFill>
                  <a:srgbClr val="000099"/>
                </a:solidFill>
              </a:rPr>
              <a:t>3. Перед буквой Л:</a:t>
            </a:r>
          </a:p>
          <a:p>
            <a:pPr marL="342900" indent="-342900"/>
            <a:r>
              <a:rPr lang="ru-RU" dirty="0" smtClean="0">
                <a:solidFill>
                  <a:schemeClr val="tx1"/>
                </a:solidFill>
              </a:rPr>
              <a:t>- Пол </a:t>
            </a:r>
            <a:r>
              <a:rPr lang="ru-RU" b="1" dirty="0" smtClean="0">
                <a:solidFill>
                  <a:srgbClr val="C00000"/>
                </a:solidFill>
              </a:rPr>
              <a:t>–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smtClean="0">
                <a:solidFill>
                  <a:schemeClr val="tx1"/>
                </a:solidFill>
              </a:rPr>
              <a:t>ладони</a:t>
            </a:r>
            <a:r>
              <a:rPr lang="ru-RU" dirty="0" smtClean="0">
                <a:solidFill>
                  <a:schemeClr val="tx1"/>
                </a:solidFill>
              </a:rPr>
              <a:t>; </a:t>
            </a:r>
            <a:r>
              <a:rPr lang="ru-RU" dirty="0" smtClean="0">
                <a:solidFill>
                  <a:schemeClr val="tx1"/>
                </a:solidFill>
              </a:rPr>
              <a:t>пол </a:t>
            </a:r>
            <a:r>
              <a:rPr lang="ru-RU" b="1" dirty="0" smtClean="0">
                <a:solidFill>
                  <a:srgbClr val="C00000"/>
                </a:solidFill>
              </a:rPr>
              <a:t>–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b="1" u="dbl" dirty="0" smtClean="0">
                <a:solidFill>
                  <a:schemeClr val="tx1"/>
                </a:solidFill>
                <a:uFill>
                  <a:solidFill>
                    <a:srgbClr val="C00000"/>
                  </a:solidFill>
                </a:uFill>
              </a:rPr>
              <a:t>л</a:t>
            </a:r>
            <a:r>
              <a:rPr lang="ru-RU" dirty="0" smtClean="0">
                <a:solidFill>
                  <a:schemeClr val="tx1"/>
                </a:solidFill>
              </a:rPr>
              <a:t>имона; пол </a:t>
            </a:r>
            <a:r>
              <a:rPr lang="ru-RU" b="1" dirty="0" smtClean="0">
                <a:solidFill>
                  <a:srgbClr val="C00000"/>
                </a:solidFill>
              </a:rPr>
              <a:t>–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b="1" u="dbl" dirty="0" smtClean="0">
                <a:solidFill>
                  <a:schemeClr val="tx1"/>
                </a:solidFill>
                <a:uFill>
                  <a:solidFill>
                    <a:srgbClr val="C00000"/>
                  </a:solidFill>
                </a:uFill>
              </a:rPr>
              <a:t>л</a:t>
            </a:r>
            <a:r>
              <a:rPr lang="ru-RU" dirty="0" smtClean="0">
                <a:solidFill>
                  <a:schemeClr val="tx1"/>
                </a:solidFill>
              </a:rPr>
              <a:t>итра (</a:t>
            </a:r>
            <a:r>
              <a:rPr lang="ru-RU" b="1" dirty="0" smtClean="0">
                <a:solidFill>
                  <a:srgbClr val="C00000"/>
                </a:solidFill>
              </a:rPr>
              <a:t>но</a:t>
            </a:r>
            <a:r>
              <a:rPr lang="ru-RU" dirty="0" smtClean="0">
                <a:solidFill>
                  <a:schemeClr val="tx1"/>
                </a:solidFill>
              </a:rPr>
              <a:t>: поллитровка)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835696" y="3717032"/>
            <a:ext cx="4968552" cy="432048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C00000"/>
                </a:solidFill>
              </a:rPr>
              <a:t>СЛИТНОЕ НАПИСАНИЕ </a:t>
            </a:r>
            <a:r>
              <a:rPr lang="ru-RU" b="1" dirty="0" smtClean="0">
                <a:solidFill>
                  <a:srgbClr val="C00000"/>
                </a:solidFill>
              </a:rPr>
              <a:t>ПОЛ -, ПОЛУ-</a:t>
            </a:r>
            <a:endParaRPr lang="ru-RU" b="1" dirty="0">
              <a:solidFill>
                <a:srgbClr val="C00000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51520" y="4293096"/>
            <a:ext cx="8352928" cy="1224136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marL="342900" indent="-342900">
              <a:buAutoNum type="arabicPeriod"/>
            </a:pPr>
            <a:endParaRPr lang="ru-RU" dirty="0" smtClean="0">
              <a:solidFill>
                <a:schemeClr val="tx1"/>
              </a:solidFill>
            </a:endParaRPr>
          </a:p>
          <a:p>
            <a:pPr marL="342900" indent="-342900">
              <a:buAutoNum type="arabicPeriod"/>
            </a:pPr>
            <a:r>
              <a:rPr lang="ru-RU" dirty="0" smtClean="0">
                <a:solidFill>
                  <a:schemeClr val="tx1"/>
                </a:solidFill>
              </a:rPr>
              <a:t>Во всех остальных случаях: </a:t>
            </a:r>
            <a:r>
              <a:rPr lang="ru-RU" b="1" dirty="0" smtClean="0">
                <a:solidFill>
                  <a:srgbClr val="C00000"/>
                </a:solidFill>
              </a:rPr>
              <a:t>пол</a:t>
            </a:r>
            <a:r>
              <a:rPr lang="ru-RU" b="1" dirty="0" smtClean="0">
                <a:solidFill>
                  <a:schemeClr val="tx1"/>
                </a:solidFill>
              </a:rPr>
              <a:t>стола, </a:t>
            </a:r>
            <a:r>
              <a:rPr lang="ru-RU" b="1" dirty="0" smtClean="0">
                <a:solidFill>
                  <a:srgbClr val="C00000"/>
                </a:solidFill>
              </a:rPr>
              <a:t>пол</a:t>
            </a:r>
            <a:r>
              <a:rPr lang="ru-RU" b="1" dirty="0" smtClean="0">
                <a:solidFill>
                  <a:schemeClr val="tx1"/>
                </a:solidFill>
              </a:rPr>
              <a:t>машины, </a:t>
            </a:r>
            <a:r>
              <a:rPr lang="ru-RU" b="1" dirty="0" smtClean="0">
                <a:solidFill>
                  <a:srgbClr val="C00000"/>
                </a:solidFill>
              </a:rPr>
              <a:t>пол</a:t>
            </a:r>
            <a:r>
              <a:rPr lang="ru-RU" b="1" dirty="0" smtClean="0">
                <a:solidFill>
                  <a:schemeClr val="tx1"/>
                </a:solidFill>
              </a:rPr>
              <a:t>песни;</a:t>
            </a:r>
          </a:p>
          <a:p>
            <a:pPr marL="342900" indent="-342900"/>
            <a:endParaRPr lang="ru-RU" b="1" dirty="0" smtClean="0">
              <a:solidFill>
                <a:schemeClr val="tx1"/>
              </a:solidFill>
            </a:endParaRPr>
          </a:p>
          <a:p>
            <a:pPr marL="342900" indent="-342900"/>
            <a:r>
              <a:rPr lang="ru-RU" b="1" dirty="0" smtClean="0">
                <a:solidFill>
                  <a:schemeClr val="tx1"/>
                </a:solidFill>
              </a:rPr>
              <a:t>2.</a:t>
            </a:r>
            <a:r>
              <a:rPr lang="ru-RU" b="1" dirty="0" smtClean="0">
                <a:solidFill>
                  <a:srgbClr val="C00000"/>
                </a:solidFill>
              </a:rPr>
              <a:t> ПОЛУ-</a:t>
            </a:r>
            <a:r>
              <a:rPr lang="ru-RU" b="1" dirty="0" smtClean="0">
                <a:solidFill>
                  <a:schemeClr val="tx1"/>
                </a:solidFill>
              </a:rPr>
              <a:t> </a:t>
            </a:r>
            <a:r>
              <a:rPr lang="ru-RU" dirty="0" smtClean="0">
                <a:solidFill>
                  <a:schemeClr val="tx1"/>
                </a:solidFill>
              </a:rPr>
              <a:t>со словами всегда пишется слитно: </a:t>
            </a:r>
            <a:r>
              <a:rPr lang="ru-RU" b="1" dirty="0" smtClean="0">
                <a:solidFill>
                  <a:srgbClr val="C00000"/>
                </a:solidFill>
              </a:rPr>
              <a:t>полу</a:t>
            </a:r>
            <a:r>
              <a:rPr lang="ru-RU" b="1" dirty="0" smtClean="0">
                <a:solidFill>
                  <a:schemeClr val="tx1"/>
                </a:solidFill>
              </a:rPr>
              <a:t>месяц, </a:t>
            </a:r>
            <a:r>
              <a:rPr lang="ru-RU" b="1" dirty="0" smtClean="0">
                <a:solidFill>
                  <a:srgbClr val="C00000"/>
                </a:solidFill>
              </a:rPr>
              <a:t>полу</a:t>
            </a:r>
            <a:r>
              <a:rPr lang="ru-RU" b="1" dirty="0" smtClean="0">
                <a:solidFill>
                  <a:schemeClr val="tx1"/>
                </a:solidFill>
              </a:rPr>
              <a:t>человек.</a:t>
            </a:r>
          </a:p>
          <a:p>
            <a:pPr marL="342900" indent="-342900">
              <a:buAutoNum type="arabicPeriod"/>
            </a:pPr>
            <a:endParaRPr lang="ru-RU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8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19256" cy="41805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400" b="1" dirty="0" smtClean="0">
                <a:solidFill>
                  <a:srgbClr val="000099"/>
                </a:solidFill>
                <a:latin typeface="Georgia" pitchFamily="18" charset="0"/>
              </a:rPr>
              <a:t>ПРАВОПИСАНИЕ СЛОЖНЫХ ПРИЛАГАТЕЛЬНЫХ.</a:t>
            </a:r>
            <a:endParaRPr lang="ru-RU" sz="2400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51520" y="1700808"/>
            <a:ext cx="8280920" cy="4464496"/>
          </a:xfrm>
        </p:spPr>
        <p:txBody>
          <a:bodyPr/>
          <a:lstStyle/>
          <a:p>
            <a:pPr marL="457200" indent="-457200">
              <a:buNone/>
            </a:pPr>
            <a:r>
              <a:rPr lang="ru-RU" dirty="0" smtClean="0">
                <a:solidFill>
                  <a:srgbClr val="000099"/>
                </a:solidFill>
              </a:rPr>
              <a:t>1. Прилагательные, образованные от словосочетаний:</a:t>
            </a:r>
          </a:p>
          <a:p>
            <a:pPr marL="457200" indent="-457200">
              <a:buNone/>
            </a:pPr>
            <a:endParaRPr lang="ru-RU" dirty="0" smtClean="0"/>
          </a:p>
          <a:p>
            <a:pPr marL="457200" indent="-457200">
              <a:buNone/>
            </a:pPr>
            <a:r>
              <a:rPr lang="ru-RU" dirty="0" smtClean="0"/>
              <a:t>железнодорожный</a:t>
            </a:r>
          </a:p>
          <a:p>
            <a:pPr marL="457200" indent="-457200">
              <a:buNone/>
            </a:pPr>
            <a:endParaRPr lang="ru-RU" dirty="0" smtClean="0"/>
          </a:p>
          <a:p>
            <a:pPr marL="457200" indent="-457200">
              <a:buNone/>
            </a:pPr>
            <a:r>
              <a:rPr lang="ru-RU" dirty="0"/>
              <a:t>п</a:t>
            </a:r>
            <a:r>
              <a:rPr lang="ru-RU" dirty="0" smtClean="0"/>
              <a:t>рямолинейный</a:t>
            </a:r>
            <a:endParaRPr lang="ru-RU" dirty="0" smtClean="0"/>
          </a:p>
          <a:p>
            <a:pPr marL="457200" indent="-457200">
              <a:buNone/>
            </a:pPr>
            <a:endParaRPr lang="ru-RU" dirty="0" smtClean="0"/>
          </a:p>
          <a:p>
            <a:pPr marL="457200" indent="-457200">
              <a:buNone/>
            </a:pPr>
            <a:r>
              <a:rPr lang="ru-RU" dirty="0" smtClean="0">
                <a:solidFill>
                  <a:srgbClr val="000099"/>
                </a:solidFill>
              </a:rPr>
              <a:t>2. Прилагательные, первой частью которых является</a:t>
            </a:r>
          </a:p>
          <a:p>
            <a:pPr marL="457200" indent="-457200">
              <a:buNone/>
            </a:pPr>
            <a:r>
              <a:rPr lang="ru-RU" dirty="0" smtClean="0">
                <a:solidFill>
                  <a:srgbClr val="000099"/>
                </a:solidFill>
              </a:rPr>
              <a:t>    имя числительное: </a:t>
            </a:r>
            <a:r>
              <a:rPr lang="ru-RU" b="1" dirty="0" smtClean="0">
                <a:solidFill>
                  <a:srgbClr val="C00000"/>
                </a:solidFill>
              </a:rPr>
              <a:t>трёх</a:t>
            </a:r>
            <a:r>
              <a:rPr lang="ru-RU" dirty="0" smtClean="0"/>
              <a:t>этажный, </a:t>
            </a:r>
            <a:r>
              <a:rPr lang="ru-RU" b="1" dirty="0" smtClean="0">
                <a:solidFill>
                  <a:srgbClr val="C00000"/>
                </a:solidFill>
              </a:rPr>
              <a:t>дву</a:t>
            </a:r>
            <a:r>
              <a:rPr lang="ru-RU" dirty="0" smtClean="0"/>
              <a:t>составное, </a:t>
            </a:r>
            <a:r>
              <a:rPr lang="ru-RU" b="1" dirty="0" smtClean="0">
                <a:solidFill>
                  <a:srgbClr val="C00000"/>
                </a:solidFill>
              </a:rPr>
              <a:t>сорока</a:t>
            </a:r>
            <a:r>
              <a:rPr lang="ru-RU" dirty="0" smtClean="0"/>
              <a:t>градусный.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763688" y="908720"/>
            <a:ext cx="5184576" cy="432048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C00000"/>
                </a:solidFill>
              </a:rPr>
              <a:t>СЛИТНОЕ НАПИСАНИЕ</a:t>
            </a:r>
            <a:endParaRPr lang="ru-RU" b="1" dirty="0">
              <a:solidFill>
                <a:srgbClr val="C00000"/>
              </a:solidFill>
            </a:endParaRPr>
          </a:p>
        </p:txBody>
      </p:sp>
      <p:cxnSp>
        <p:nvCxnSpPr>
          <p:cNvPr id="6" name="Прямая со стрелкой 5"/>
          <p:cNvCxnSpPr/>
          <p:nvPr/>
        </p:nvCxnSpPr>
        <p:spPr>
          <a:xfrm flipH="1">
            <a:off x="3203848" y="2852936"/>
            <a:ext cx="504056" cy="0"/>
          </a:xfrm>
          <a:prstGeom prst="straightConnector1">
            <a:avLst/>
          </a:prstGeom>
          <a:ln w="38100">
            <a:headEnd type="diamond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Прямоугольник 9"/>
          <p:cNvSpPr/>
          <p:nvPr/>
        </p:nvSpPr>
        <p:spPr>
          <a:xfrm>
            <a:off x="3995936" y="2636912"/>
            <a:ext cx="273664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/>
              <a:t> </a:t>
            </a:r>
            <a:r>
              <a:rPr lang="ru-RU" sz="2400" dirty="0" smtClean="0"/>
              <a:t>железная дорога</a:t>
            </a:r>
            <a:endParaRPr lang="ru-RU" dirty="0"/>
          </a:p>
        </p:txBody>
      </p:sp>
      <p:sp>
        <p:nvSpPr>
          <p:cNvPr id="11" name="Дуга 10"/>
          <p:cNvSpPr/>
          <p:nvPr/>
        </p:nvSpPr>
        <p:spPr>
          <a:xfrm rot="19154477">
            <a:off x="63254" y="2556741"/>
            <a:ext cx="1456651" cy="1287923"/>
          </a:xfrm>
          <a:prstGeom prst="arc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Дуга 11"/>
          <p:cNvSpPr/>
          <p:nvPr/>
        </p:nvSpPr>
        <p:spPr>
          <a:xfrm rot="19154477">
            <a:off x="1257047" y="2638423"/>
            <a:ext cx="1373323" cy="1164014"/>
          </a:xfrm>
          <a:prstGeom prst="arc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3" name="Прямая со стрелкой 12"/>
          <p:cNvCxnSpPr/>
          <p:nvPr/>
        </p:nvCxnSpPr>
        <p:spPr>
          <a:xfrm flipH="1">
            <a:off x="3059832" y="3717032"/>
            <a:ext cx="504056" cy="0"/>
          </a:xfrm>
          <a:prstGeom prst="straightConnector1">
            <a:avLst/>
          </a:prstGeom>
          <a:ln w="38100">
            <a:headEnd type="diamond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Дуга 13"/>
          <p:cNvSpPr/>
          <p:nvPr/>
        </p:nvSpPr>
        <p:spPr>
          <a:xfrm rot="19154477">
            <a:off x="97069" y="3404936"/>
            <a:ext cx="1209510" cy="1079113"/>
          </a:xfrm>
          <a:prstGeom prst="arc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Дуга 14"/>
          <p:cNvSpPr/>
          <p:nvPr/>
        </p:nvSpPr>
        <p:spPr>
          <a:xfrm rot="19154477">
            <a:off x="1174592" y="3538552"/>
            <a:ext cx="818154" cy="705185"/>
          </a:xfrm>
          <a:prstGeom prst="arc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Прямоугольник 15"/>
          <p:cNvSpPr/>
          <p:nvPr/>
        </p:nvSpPr>
        <p:spPr>
          <a:xfrm>
            <a:off x="3851920" y="3501008"/>
            <a:ext cx="232146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dirty="0" smtClean="0"/>
              <a:t>прямая линия</a:t>
            </a:r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323528" y="836712"/>
            <a:ext cx="8208912" cy="2520280"/>
          </a:xfrm>
        </p:spPr>
        <p:txBody>
          <a:bodyPr>
            <a:normAutofit/>
          </a:bodyPr>
          <a:lstStyle/>
          <a:p>
            <a:pPr marL="457200" indent="-457200">
              <a:buNone/>
            </a:pPr>
            <a:r>
              <a:rPr lang="ru-RU" dirty="0" smtClean="0">
                <a:solidFill>
                  <a:srgbClr val="000099"/>
                </a:solidFill>
              </a:rPr>
              <a:t>1.  Оттенки цветов: </a:t>
            </a:r>
            <a:r>
              <a:rPr lang="ru-RU" b="1" dirty="0" smtClean="0"/>
              <a:t>лимонно</a:t>
            </a:r>
            <a:r>
              <a:rPr lang="ru-RU" b="1" dirty="0" smtClean="0">
                <a:solidFill>
                  <a:srgbClr val="C00000"/>
                </a:solidFill>
              </a:rPr>
              <a:t>-</a:t>
            </a:r>
            <a:r>
              <a:rPr lang="ru-RU" b="1" dirty="0" smtClean="0"/>
              <a:t>жёлтый, бело</a:t>
            </a:r>
            <a:r>
              <a:rPr lang="ru-RU" b="1" dirty="0" smtClean="0">
                <a:solidFill>
                  <a:srgbClr val="C00000"/>
                </a:solidFill>
              </a:rPr>
              <a:t>-</a:t>
            </a:r>
            <a:r>
              <a:rPr lang="ru-RU" b="1" dirty="0" smtClean="0"/>
              <a:t>лазорево</a:t>
            </a:r>
            <a:r>
              <a:rPr lang="ru-RU" b="1" dirty="0" smtClean="0">
                <a:solidFill>
                  <a:srgbClr val="C00000"/>
                </a:solidFill>
              </a:rPr>
              <a:t>-</a:t>
            </a:r>
            <a:r>
              <a:rPr lang="ru-RU" b="1" dirty="0" smtClean="0"/>
              <a:t>алый, изжелта</a:t>
            </a:r>
            <a:r>
              <a:rPr lang="ru-RU" b="1" dirty="0" smtClean="0">
                <a:solidFill>
                  <a:srgbClr val="C00000"/>
                </a:solidFill>
              </a:rPr>
              <a:t>-</a:t>
            </a:r>
            <a:r>
              <a:rPr lang="ru-RU" b="1" dirty="0" smtClean="0"/>
              <a:t>зелёный.</a:t>
            </a:r>
          </a:p>
          <a:p>
            <a:pPr marL="457200" indent="-457200">
              <a:buNone/>
            </a:pPr>
            <a:r>
              <a:rPr lang="ru-RU" dirty="0" smtClean="0">
                <a:solidFill>
                  <a:srgbClr val="000099"/>
                </a:solidFill>
              </a:rPr>
              <a:t>2.  Сложные прилагательные, между которыми можно поставить союз </a:t>
            </a:r>
            <a:r>
              <a:rPr lang="ru-RU" b="1" dirty="0" smtClean="0">
                <a:solidFill>
                  <a:srgbClr val="000099"/>
                </a:solidFill>
              </a:rPr>
              <a:t>И: </a:t>
            </a:r>
          </a:p>
          <a:p>
            <a:pPr marL="457200" indent="-457200">
              <a:buNone/>
            </a:pPr>
            <a:r>
              <a:rPr lang="ru-RU" b="1" dirty="0" smtClean="0">
                <a:solidFill>
                  <a:srgbClr val="000099"/>
                </a:solidFill>
              </a:rPr>
              <a:t>     </a:t>
            </a:r>
            <a:r>
              <a:rPr lang="ru-RU" dirty="0" smtClean="0"/>
              <a:t>сладко – кислый </a:t>
            </a:r>
          </a:p>
          <a:p>
            <a:pPr marL="457200" indent="-457200">
              <a:buNone/>
            </a:pPr>
            <a:r>
              <a:rPr lang="ru-RU" dirty="0" smtClean="0"/>
              <a:t>     </a:t>
            </a:r>
            <a:r>
              <a:rPr lang="ru-RU" dirty="0" err="1" smtClean="0"/>
              <a:t>русско</a:t>
            </a:r>
            <a:r>
              <a:rPr lang="ru-RU" dirty="0" smtClean="0"/>
              <a:t> – английский</a:t>
            </a:r>
          </a:p>
          <a:p>
            <a:pPr marL="457200" indent="-457200">
              <a:buNone/>
            </a:pP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907704" y="260648"/>
            <a:ext cx="4968552" cy="36004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C00000"/>
                </a:solidFill>
              </a:rPr>
              <a:t>ДЕФИСНОЕ НАПИСАНИЕ </a:t>
            </a:r>
            <a:endParaRPr lang="ru-RU" b="1" dirty="0">
              <a:solidFill>
                <a:srgbClr val="C00000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923928" y="2420888"/>
            <a:ext cx="289694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dirty="0"/>
              <a:t>с</a:t>
            </a:r>
            <a:r>
              <a:rPr lang="ru-RU" sz="2400" dirty="0" smtClean="0"/>
              <a:t>ладкий </a:t>
            </a:r>
            <a:r>
              <a:rPr lang="ru-RU" sz="2400" b="1" dirty="0" smtClean="0">
                <a:solidFill>
                  <a:srgbClr val="C00000"/>
                </a:solidFill>
              </a:rPr>
              <a:t>и</a:t>
            </a:r>
            <a:r>
              <a:rPr lang="ru-RU" sz="2400" dirty="0" smtClean="0"/>
              <a:t> кислый</a:t>
            </a:r>
            <a:endParaRPr lang="ru-RU" sz="2400" dirty="0"/>
          </a:p>
        </p:txBody>
      </p:sp>
      <p:cxnSp>
        <p:nvCxnSpPr>
          <p:cNvPr id="6" name="Прямая со стрелкой 5"/>
          <p:cNvCxnSpPr/>
          <p:nvPr/>
        </p:nvCxnSpPr>
        <p:spPr>
          <a:xfrm flipH="1">
            <a:off x="3347864" y="2708920"/>
            <a:ext cx="504056" cy="0"/>
          </a:xfrm>
          <a:prstGeom prst="straightConnector1">
            <a:avLst/>
          </a:prstGeom>
          <a:ln w="38100">
            <a:headEnd type="diamond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Прямоугольник 6"/>
          <p:cNvSpPr/>
          <p:nvPr/>
        </p:nvSpPr>
        <p:spPr>
          <a:xfrm>
            <a:off x="4572000" y="2852936"/>
            <a:ext cx="357501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dirty="0" smtClean="0"/>
              <a:t>русский </a:t>
            </a:r>
            <a:r>
              <a:rPr lang="ru-RU" sz="2400" b="1" dirty="0" smtClean="0">
                <a:solidFill>
                  <a:srgbClr val="C00000"/>
                </a:solidFill>
              </a:rPr>
              <a:t>и</a:t>
            </a:r>
            <a:r>
              <a:rPr lang="ru-RU" sz="2400" dirty="0" smtClean="0"/>
              <a:t> английский </a:t>
            </a:r>
            <a:endParaRPr lang="ru-RU" sz="2400" dirty="0"/>
          </a:p>
        </p:txBody>
      </p:sp>
      <p:cxnSp>
        <p:nvCxnSpPr>
          <p:cNvPr id="8" name="Прямая со стрелкой 7"/>
          <p:cNvCxnSpPr/>
          <p:nvPr/>
        </p:nvCxnSpPr>
        <p:spPr>
          <a:xfrm flipH="1">
            <a:off x="3923928" y="3140968"/>
            <a:ext cx="504056" cy="0"/>
          </a:xfrm>
          <a:prstGeom prst="straightConnector1">
            <a:avLst/>
          </a:prstGeom>
          <a:ln w="38100">
            <a:headEnd type="diamond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Прямоугольник 8"/>
          <p:cNvSpPr/>
          <p:nvPr/>
        </p:nvSpPr>
        <p:spPr>
          <a:xfrm>
            <a:off x="2051720" y="3717032"/>
            <a:ext cx="4968552" cy="36004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C00000"/>
                </a:solidFill>
              </a:rPr>
              <a:t>РАЗДЕЛЬНОЕ  НАПИСАНИЕ </a:t>
            </a:r>
            <a:endParaRPr lang="ru-RU" b="1" dirty="0">
              <a:solidFill>
                <a:srgbClr val="C00000"/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323528" y="4437112"/>
            <a:ext cx="8280920" cy="151216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400" dirty="0" smtClean="0">
                <a:solidFill>
                  <a:srgbClr val="000099"/>
                </a:solidFill>
              </a:rPr>
              <a:t>Исключения:</a:t>
            </a:r>
            <a:r>
              <a:rPr lang="ru-RU" sz="2400" dirty="0" smtClean="0">
                <a:solidFill>
                  <a:schemeClr val="tx1"/>
                </a:solidFill>
              </a:rPr>
              <a:t> </a:t>
            </a:r>
            <a:r>
              <a:rPr lang="ru-RU" sz="2400" b="1" dirty="0" smtClean="0">
                <a:solidFill>
                  <a:schemeClr val="tx1"/>
                </a:solidFill>
              </a:rPr>
              <a:t>общественно</a:t>
            </a:r>
            <a:r>
              <a:rPr lang="ru-RU" sz="2400" dirty="0" smtClean="0">
                <a:solidFill>
                  <a:schemeClr val="tx1"/>
                </a:solidFill>
              </a:rPr>
              <a:t> полезный, </a:t>
            </a:r>
            <a:r>
              <a:rPr lang="ru-RU" sz="2400" b="1" dirty="0" smtClean="0">
                <a:solidFill>
                  <a:schemeClr val="tx1"/>
                </a:solidFill>
              </a:rPr>
              <a:t>общественно</a:t>
            </a:r>
            <a:r>
              <a:rPr lang="ru-RU" sz="2400" dirty="0" smtClean="0">
                <a:solidFill>
                  <a:schemeClr val="tx1"/>
                </a:solidFill>
              </a:rPr>
              <a:t> необходимый </a:t>
            </a:r>
            <a:r>
              <a:rPr lang="ru-RU" sz="2000" dirty="0" smtClean="0">
                <a:solidFill>
                  <a:schemeClr val="tx1"/>
                </a:solidFill>
              </a:rPr>
              <a:t>(во всех остальных случаях </a:t>
            </a:r>
            <a:r>
              <a:rPr lang="ru-RU" sz="2000" b="1" i="1" dirty="0" smtClean="0">
                <a:solidFill>
                  <a:srgbClr val="000099"/>
                </a:solidFill>
              </a:rPr>
              <a:t>общественно </a:t>
            </a:r>
            <a:r>
              <a:rPr lang="ru-RU" sz="2000" dirty="0" smtClean="0">
                <a:solidFill>
                  <a:schemeClr val="tx1"/>
                </a:solidFill>
              </a:rPr>
              <a:t>пишется </a:t>
            </a:r>
            <a:r>
              <a:rPr lang="ru-RU" sz="2000" dirty="0" smtClean="0">
                <a:solidFill>
                  <a:srgbClr val="C00000"/>
                </a:solidFill>
              </a:rPr>
              <a:t>через дефис </a:t>
            </a:r>
            <a:r>
              <a:rPr lang="ru-RU" sz="2000" dirty="0" smtClean="0">
                <a:solidFill>
                  <a:schemeClr val="tx1"/>
                </a:solidFill>
              </a:rPr>
              <a:t>)</a:t>
            </a:r>
            <a:endParaRPr lang="ru-RU" sz="24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1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4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179512" y="1196752"/>
            <a:ext cx="8496944" cy="2520280"/>
          </a:xfrm>
        </p:spPr>
        <p:txBody>
          <a:bodyPr/>
          <a:lstStyle/>
          <a:p>
            <a:pPr marL="457200" indent="-457200">
              <a:buNone/>
            </a:pPr>
            <a:r>
              <a:rPr lang="ru-RU" dirty="0" smtClean="0"/>
              <a:t> 1. Неопределённые и отрицательные местоимения с</a:t>
            </a:r>
          </a:p>
          <a:p>
            <a:pPr marL="457200" indent="-457200">
              <a:buNone/>
            </a:pPr>
            <a:r>
              <a:rPr lang="ru-RU" dirty="0" smtClean="0"/>
              <a:t>     приставками </a:t>
            </a:r>
            <a:r>
              <a:rPr lang="ru-RU" b="1" dirty="0" smtClean="0">
                <a:solidFill>
                  <a:srgbClr val="C00000"/>
                </a:solidFill>
              </a:rPr>
              <a:t>НЕ-</a:t>
            </a:r>
            <a:r>
              <a:rPr lang="ru-RU" dirty="0" smtClean="0"/>
              <a:t> и </a:t>
            </a:r>
            <a:r>
              <a:rPr lang="ru-RU" b="1" dirty="0" smtClean="0">
                <a:solidFill>
                  <a:srgbClr val="C00000"/>
                </a:solidFill>
              </a:rPr>
              <a:t>НИ- </a:t>
            </a:r>
            <a:r>
              <a:rPr lang="ru-RU" b="1" dirty="0" smtClean="0"/>
              <a:t>: </a:t>
            </a:r>
          </a:p>
          <a:p>
            <a:pPr marL="457200" indent="-457200">
              <a:buNone/>
            </a:pPr>
            <a:r>
              <a:rPr lang="ru-RU" b="1" dirty="0" smtClean="0"/>
              <a:t>     - не</a:t>
            </a:r>
            <a:r>
              <a:rPr lang="ru-RU" dirty="0" smtClean="0"/>
              <a:t>который, </a:t>
            </a:r>
            <a:r>
              <a:rPr lang="ru-RU" b="1" dirty="0" smtClean="0"/>
              <a:t>не</a:t>
            </a:r>
            <a:r>
              <a:rPr lang="ru-RU" dirty="0" smtClean="0"/>
              <a:t>кому, </a:t>
            </a:r>
            <a:r>
              <a:rPr lang="ru-RU" b="1" dirty="0" smtClean="0"/>
              <a:t>не</a:t>
            </a:r>
            <a:r>
              <a:rPr lang="ru-RU" dirty="0" smtClean="0"/>
              <a:t>кто;     </a:t>
            </a:r>
          </a:p>
          <a:p>
            <a:pPr marL="457200" indent="-457200">
              <a:buNone/>
            </a:pPr>
            <a:r>
              <a:rPr lang="ru-RU" dirty="0" smtClean="0"/>
              <a:t>	</a:t>
            </a:r>
          </a:p>
          <a:p>
            <a:pPr marL="457200" indent="-457200">
              <a:buNone/>
            </a:pPr>
            <a:r>
              <a:rPr lang="ru-RU" dirty="0" smtClean="0"/>
              <a:t>	- </a:t>
            </a:r>
            <a:r>
              <a:rPr lang="ru-RU" b="1" dirty="0" smtClean="0"/>
              <a:t>ни</a:t>
            </a:r>
            <a:r>
              <a:rPr lang="ru-RU" dirty="0" smtClean="0"/>
              <a:t>кому, </a:t>
            </a:r>
            <a:r>
              <a:rPr lang="ru-RU" b="1" dirty="0" smtClean="0"/>
              <a:t>ни</a:t>
            </a:r>
            <a:r>
              <a:rPr lang="ru-RU" dirty="0" smtClean="0"/>
              <a:t>какой, </a:t>
            </a:r>
            <a:r>
              <a:rPr lang="ru-RU" b="1" dirty="0" smtClean="0"/>
              <a:t>ни</a:t>
            </a:r>
            <a:r>
              <a:rPr lang="ru-RU" dirty="0" smtClean="0"/>
              <a:t>чего.      </a:t>
            </a:r>
            <a:endParaRPr lang="ru-RU" dirty="0"/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467544" y="116632"/>
            <a:ext cx="8219256" cy="418058"/>
          </a:xfrm>
          <a:prstGeom prst="rect">
            <a:avLst/>
          </a:prstGeom>
        </p:spPr>
        <p:txBody>
          <a:bodyPr vert="horz" anchor="b">
            <a:normAutofit fontScale="90000" lnSpcReduction="1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400" b="1" i="0" u="none" strike="noStrike" kern="1200" cap="small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Georgia" pitchFamily="18" charset="0"/>
                <a:ea typeface="+mj-ea"/>
                <a:cs typeface="+mj-cs"/>
              </a:rPr>
              <a:t>ПРАВОПИСАНИЕ   МЕСТОИМЕНИЙ</a:t>
            </a:r>
            <a:endParaRPr kumimoji="0" lang="ru-RU" sz="2400" b="0" i="0" u="none" strike="noStrike" kern="1200" cap="small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835696" y="620688"/>
            <a:ext cx="5184576" cy="432048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C00000"/>
                </a:solidFill>
              </a:rPr>
              <a:t>СЛИТНОЕ НАПИСАНИЕ</a:t>
            </a:r>
            <a:endParaRPr lang="ru-RU" b="1" dirty="0">
              <a:solidFill>
                <a:srgbClr val="C00000"/>
              </a:solidFill>
            </a:endParaRPr>
          </a:p>
        </p:txBody>
      </p:sp>
      <p:sp>
        <p:nvSpPr>
          <p:cNvPr id="6" name="Правая фигурная скобка 5"/>
          <p:cNvSpPr/>
          <p:nvPr/>
        </p:nvSpPr>
        <p:spPr>
          <a:xfrm>
            <a:off x="4932040" y="2132856"/>
            <a:ext cx="288032" cy="1152128"/>
          </a:xfrm>
          <a:prstGeom prst="rightBrac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5220072" y="2924944"/>
            <a:ext cx="305724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 smtClean="0">
                <a:solidFill>
                  <a:srgbClr val="000099"/>
                </a:solidFill>
              </a:rPr>
              <a:t>ни-</a:t>
            </a:r>
            <a:r>
              <a:rPr lang="ru-RU" sz="2400" dirty="0" smtClean="0"/>
              <a:t> всегда ударная</a:t>
            </a:r>
            <a:endParaRPr lang="ru-RU" sz="2400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5220072" y="2060848"/>
            <a:ext cx="347723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 smtClean="0">
                <a:solidFill>
                  <a:srgbClr val="000099"/>
                </a:solidFill>
              </a:rPr>
              <a:t>не-</a:t>
            </a:r>
            <a:r>
              <a:rPr lang="ru-RU" sz="2400" dirty="0" smtClean="0"/>
              <a:t> всегда безударная</a:t>
            </a:r>
            <a:endParaRPr lang="ru-RU" sz="2400" dirty="0"/>
          </a:p>
        </p:txBody>
      </p:sp>
      <p:cxnSp>
        <p:nvCxnSpPr>
          <p:cNvPr id="10" name="Прямая со стрелкой 9"/>
          <p:cNvCxnSpPr/>
          <p:nvPr/>
        </p:nvCxnSpPr>
        <p:spPr>
          <a:xfrm flipV="1">
            <a:off x="1547664" y="2492896"/>
            <a:ext cx="1368152" cy="576064"/>
          </a:xfrm>
          <a:prstGeom prst="straightConnector1">
            <a:avLst/>
          </a:prstGeom>
          <a:ln w="38100">
            <a:solidFill>
              <a:srgbClr val="000099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Прямоугольник 10"/>
          <p:cNvSpPr/>
          <p:nvPr/>
        </p:nvSpPr>
        <p:spPr>
          <a:xfrm>
            <a:off x="971600" y="4797152"/>
            <a:ext cx="1584176" cy="432048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C00000"/>
                </a:solidFill>
              </a:rPr>
              <a:t>НО:</a:t>
            </a:r>
            <a:endParaRPr lang="ru-RU" b="1" dirty="0">
              <a:solidFill>
                <a:srgbClr val="C00000"/>
              </a:solidFill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3131840" y="4365104"/>
            <a:ext cx="3312368" cy="136815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 smtClean="0">
                <a:solidFill>
                  <a:srgbClr val="000099"/>
                </a:solidFill>
              </a:rPr>
              <a:t>НЕ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b="1" dirty="0" smtClean="0">
                <a:solidFill>
                  <a:srgbClr val="C00000"/>
                </a:solidFill>
              </a:rPr>
              <a:t>У</a:t>
            </a:r>
            <a:r>
              <a:rPr lang="ru-RU" dirty="0" smtClean="0">
                <a:solidFill>
                  <a:schemeClr val="tx1"/>
                </a:solidFill>
              </a:rPr>
              <a:t> КОГО - </a:t>
            </a:r>
            <a:r>
              <a:rPr lang="ru-RU" dirty="0" smtClean="0">
                <a:solidFill>
                  <a:srgbClr val="000099"/>
                </a:solidFill>
              </a:rPr>
              <a:t>НИ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b="1" dirty="0" smtClean="0">
                <a:solidFill>
                  <a:srgbClr val="C00000"/>
                </a:solidFill>
              </a:rPr>
              <a:t>У</a:t>
            </a:r>
            <a:r>
              <a:rPr lang="ru-RU" dirty="0" smtClean="0">
                <a:solidFill>
                  <a:schemeClr val="tx1"/>
                </a:solidFill>
              </a:rPr>
              <a:t> КОГО</a:t>
            </a:r>
          </a:p>
          <a:p>
            <a:r>
              <a:rPr lang="ru-RU" dirty="0" smtClean="0">
                <a:solidFill>
                  <a:srgbClr val="000099"/>
                </a:solidFill>
              </a:rPr>
              <a:t>НЕ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b="1" dirty="0" smtClean="0">
                <a:solidFill>
                  <a:srgbClr val="C00000"/>
                </a:solidFill>
              </a:rPr>
              <a:t>С</a:t>
            </a:r>
            <a:r>
              <a:rPr lang="ru-RU" dirty="0" smtClean="0">
                <a:solidFill>
                  <a:schemeClr val="tx1"/>
                </a:solidFill>
              </a:rPr>
              <a:t> КЕМ -  </a:t>
            </a:r>
            <a:r>
              <a:rPr lang="ru-RU" dirty="0" smtClean="0">
                <a:solidFill>
                  <a:srgbClr val="000099"/>
                </a:solidFill>
              </a:rPr>
              <a:t>НИ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b="1" dirty="0" smtClean="0">
                <a:solidFill>
                  <a:srgbClr val="C00000"/>
                </a:solidFill>
              </a:rPr>
              <a:t>С</a:t>
            </a:r>
            <a:r>
              <a:rPr lang="ru-RU" dirty="0" smtClean="0">
                <a:solidFill>
                  <a:schemeClr val="tx1"/>
                </a:solidFill>
              </a:rPr>
              <a:t> КЕМ</a:t>
            </a:r>
          </a:p>
          <a:p>
            <a:r>
              <a:rPr lang="ru-RU" dirty="0" smtClean="0">
                <a:solidFill>
                  <a:srgbClr val="000099"/>
                </a:solidFill>
              </a:rPr>
              <a:t>НЕ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b="1" dirty="0" smtClean="0">
                <a:solidFill>
                  <a:srgbClr val="C00000"/>
                </a:solidFill>
              </a:rPr>
              <a:t>О</a:t>
            </a:r>
            <a:r>
              <a:rPr lang="ru-RU" dirty="0" smtClean="0">
                <a:solidFill>
                  <a:schemeClr val="tx1"/>
                </a:solidFill>
              </a:rPr>
              <a:t> ЧЕМ -  </a:t>
            </a:r>
            <a:r>
              <a:rPr lang="ru-RU" dirty="0" smtClean="0">
                <a:solidFill>
                  <a:srgbClr val="000099"/>
                </a:solidFill>
              </a:rPr>
              <a:t>НИ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b="1" dirty="0" smtClean="0">
                <a:solidFill>
                  <a:srgbClr val="C00000"/>
                </a:solidFill>
              </a:rPr>
              <a:t>О </a:t>
            </a:r>
            <a:r>
              <a:rPr lang="ru-RU" dirty="0" smtClean="0">
                <a:solidFill>
                  <a:schemeClr val="tx1"/>
                </a:solidFill>
              </a:rPr>
              <a:t>ЧЁМ</a:t>
            </a:r>
            <a:endParaRPr lang="ru-RU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1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6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3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8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/>
      <p:bldP spid="8" grpId="0"/>
      <p:bldP spid="11" grpId="0" animBg="1"/>
      <p:bldP spid="1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323528" y="908720"/>
            <a:ext cx="8208912" cy="2736304"/>
          </a:xfrm>
        </p:spPr>
        <p:txBody>
          <a:bodyPr/>
          <a:lstStyle/>
          <a:p>
            <a:pPr marL="457200" indent="-457200">
              <a:buNone/>
            </a:pPr>
            <a:r>
              <a:rPr lang="ru-RU" dirty="0" smtClean="0"/>
              <a:t>     1. Суффиксы </a:t>
            </a:r>
            <a:r>
              <a:rPr lang="ru-RU" b="1" dirty="0" smtClean="0">
                <a:solidFill>
                  <a:srgbClr val="000099"/>
                </a:solidFill>
              </a:rPr>
              <a:t>ТО-, ЛИБО-, НИБУДЬ- </a:t>
            </a:r>
          </a:p>
          <a:p>
            <a:pPr marL="457200" indent="-457200">
              <a:buNone/>
            </a:pPr>
            <a:r>
              <a:rPr lang="ru-RU" b="1" dirty="0" smtClean="0">
                <a:solidFill>
                  <a:srgbClr val="000099"/>
                </a:solidFill>
              </a:rPr>
              <a:t>      </a:t>
            </a:r>
            <a:r>
              <a:rPr lang="ru-RU" dirty="0" smtClean="0"/>
              <a:t>у местоимений пишутся через дефис:</a:t>
            </a:r>
          </a:p>
          <a:p>
            <a:pPr marL="457200" indent="-457200">
              <a:buNone/>
            </a:pPr>
            <a:r>
              <a:rPr lang="ru-RU" dirty="0" smtClean="0"/>
              <a:t>	- кто – </a:t>
            </a:r>
            <a:r>
              <a:rPr lang="ru-RU" b="1" u="dbl" dirty="0" smtClean="0">
                <a:uFill>
                  <a:solidFill>
                    <a:srgbClr val="C00000"/>
                  </a:solidFill>
                </a:uFill>
              </a:rPr>
              <a:t>то</a:t>
            </a:r>
            <a:r>
              <a:rPr lang="ru-RU" dirty="0" smtClean="0"/>
              <a:t>; у кого – </a:t>
            </a:r>
            <a:r>
              <a:rPr lang="ru-RU" b="1" u="dbl" dirty="0" smtClean="0">
                <a:uFill>
                  <a:solidFill>
                    <a:srgbClr val="C00000"/>
                  </a:solidFill>
                </a:uFill>
              </a:rPr>
              <a:t>либо</a:t>
            </a:r>
            <a:r>
              <a:rPr lang="ru-RU" dirty="0" smtClean="0"/>
              <a:t>; с кем – </a:t>
            </a:r>
            <a:r>
              <a:rPr lang="ru-RU" b="1" u="dbl" dirty="0" err="1" smtClean="0">
                <a:uFill>
                  <a:solidFill>
                    <a:srgbClr val="C00000"/>
                  </a:solidFill>
                </a:uFill>
              </a:rPr>
              <a:t>нибудь</a:t>
            </a:r>
            <a:r>
              <a:rPr lang="ru-RU" b="1" u="dbl" dirty="0" smtClean="0">
                <a:uFill>
                  <a:solidFill>
                    <a:srgbClr val="C00000"/>
                  </a:solidFill>
                </a:uFill>
              </a:rPr>
              <a:t>.</a:t>
            </a:r>
          </a:p>
          <a:p>
            <a:pPr marL="457200" indent="-457200">
              <a:buNone/>
            </a:pPr>
            <a:r>
              <a:rPr lang="ru-RU" dirty="0" smtClean="0">
                <a:uFill>
                  <a:solidFill>
                    <a:srgbClr val="C00000"/>
                  </a:solidFill>
                </a:uFill>
              </a:rPr>
              <a:t>     2. Через дефис пишется приставка </a:t>
            </a:r>
            <a:r>
              <a:rPr lang="ru-RU" b="1" dirty="0" smtClean="0">
                <a:solidFill>
                  <a:srgbClr val="000099"/>
                </a:solidFill>
                <a:uFill>
                  <a:solidFill>
                    <a:srgbClr val="C00000"/>
                  </a:solidFill>
                </a:uFill>
              </a:rPr>
              <a:t>КОЕ-</a:t>
            </a:r>
            <a:r>
              <a:rPr lang="ru-RU" dirty="0" smtClean="0">
                <a:uFill>
                  <a:solidFill>
                    <a:srgbClr val="C00000"/>
                  </a:solidFill>
                </a:uFill>
              </a:rPr>
              <a:t>:</a:t>
            </a:r>
          </a:p>
          <a:p>
            <a:pPr marL="457200" indent="-457200">
              <a:buNone/>
            </a:pPr>
            <a:r>
              <a:rPr lang="ru-RU" dirty="0" smtClean="0">
                <a:uFill>
                  <a:solidFill>
                    <a:srgbClr val="C00000"/>
                  </a:solidFill>
                </a:uFill>
              </a:rPr>
              <a:t>      </a:t>
            </a:r>
            <a:r>
              <a:rPr lang="ru-RU" b="1" u="dbl" dirty="0" smtClean="0">
                <a:uFill>
                  <a:solidFill>
                    <a:srgbClr val="C00000"/>
                  </a:solidFill>
                </a:uFill>
              </a:rPr>
              <a:t>кое </a:t>
            </a:r>
            <a:r>
              <a:rPr lang="ru-RU" dirty="0" smtClean="0">
                <a:uFill>
                  <a:solidFill>
                    <a:srgbClr val="C00000"/>
                  </a:solidFill>
                </a:uFill>
              </a:rPr>
              <a:t>– кто,</a:t>
            </a:r>
            <a:r>
              <a:rPr lang="ru-RU" b="1" dirty="0" smtClean="0">
                <a:uFill>
                  <a:solidFill>
                    <a:srgbClr val="C00000"/>
                  </a:solidFill>
                </a:uFill>
              </a:rPr>
              <a:t> </a:t>
            </a:r>
            <a:r>
              <a:rPr lang="ru-RU" b="1" u="dbl" dirty="0" smtClean="0">
                <a:uFill>
                  <a:solidFill>
                    <a:srgbClr val="C00000"/>
                  </a:solidFill>
                </a:uFill>
              </a:rPr>
              <a:t>кое </a:t>
            </a:r>
            <a:r>
              <a:rPr lang="ru-RU" dirty="0" smtClean="0">
                <a:uFill>
                  <a:solidFill>
                    <a:srgbClr val="C00000"/>
                  </a:solidFill>
                </a:uFill>
              </a:rPr>
              <a:t>– кого</a:t>
            </a:r>
          </a:p>
          <a:p>
            <a:pPr marL="457200" indent="-457200">
              <a:buNone/>
            </a:pPr>
            <a:endParaRPr lang="ru-RU" dirty="0">
              <a:uFill>
                <a:solidFill>
                  <a:srgbClr val="C00000"/>
                </a:solidFill>
              </a:u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907704" y="260648"/>
            <a:ext cx="4968552" cy="36004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C00000"/>
                </a:solidFill>
              </a:rPr>
              <a:t>ДЕФИСНОЕ НАПИСАНИЕ </a:t>
            </a:r>
            <a:endParaRPr lang="ru-RU" b="1" dirty="0">
              <a:solidFill>
                <a:srgbClr val="C00000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899592" y="4077072"/>
            <a:ext cx="1584176" cy="432048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C00000"/>
                </a:solidFill>
              </a:rPr>
              <a:t>НО:</a:t>
            </a:r>
            <a:endParaRPr lang="ru-RU" b="1" dirty="0">
              <a:solidFill>
                <a:srgbClr val="C00000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635896" y="3717032"/>
            <a:ext cx="183255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457200" indent="-457200">
              <a:buNone/>
            </a:pPr>
            <a:r>
              <a:rPr lang="ru-RU" sz="2400" b="1" dirty="0">
                <a:uFill>
                  <a:solidFill>
                    <a:srgbClr val="C00000"/>
                  </a:solidFill>
                </a:uFill>
              </a:rPr>
              <a:t>к</a:t>
            </a:r>
            <a:r>
              <a:rPr lang="ru-RU" sz="2400" b="1" dirty="0" smtClean="0">
                <a:uFill>
                  <a:solidFill>
                    <a:srgbClr val="C00000"/>
                  </a:solidFill>
                </a:uFill>
              </a:rPr>
              <a:t>ое </a:t>
            </a:r>
            <a:r>
              <a:rPr lang="ru-RU" sz="2400" b="1" dirty="0" smtClean="0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</a:rPr>
              <a:t>у</a:t>
            </a:r>
            <a:r>
              <a:rPr lang="ru-RU" sz="2400" b="1" dirty="0" smtClean="0">
                <a:uFill>
                  <a:solidFill>
                    <a:srgbClr val="C00000"/>
                  </a:solidFill>
                </a:uFill>
              </a:rPr>
              <a:t> кого</a:t>
            </a:r>
            <a:endParaRPr lang="ru-RU" sz="2400" dirty="0" smtClean="0">
              <a:uFill>
                <a:solidFill>
                  <a:srgbClr val="C00000"/>
                </a:solidFill>
              </a:u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635896" y="4293096"/>
            <a:ext cx="170431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457200" indent="-457200">
              <a:buNone/>
            </a:pPr>
            <a:r>
              <a:rPr lang="ru-RU" sz="2400" b="1" dirty="0">
                <a:uFill>
                  <a:solidFill>
                    <a:srgbClr val="C00000"/>
                  </a:solidFill>
                </a:uFill>
              </a:rPr>
              <a:t>к</a:t>
            </a:r>
            <a:r>
              <a:rPr lang="ru-RU" sz="2400" b="1" dirty="0" smtClean="0">
                <a:uFill>
                  <a:solidFill>
                    <a:srgbClr val="C00000"/>
                  </a:solidFill>
                </a:uFill>
              </a:rPr>
              <a:t>ое </a:t>
            </a:r>
            <a:r>
              <a:rPr lang="ru-RU" sz="2400" b="1" dirty="0" smtClean="0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</a:rPr>
              <a:t>с </a:t>
            </a:r>
            <a:r>
              <a:rPr lang="ru-RU" sz="2400" b="1" dirty="0" smtClean="0">
                <a:uFill>
                  <a:solidFill>
                    <a:srgbClr val="C00000"/>
                  </a:solidFill>
                </a:uFill>
              </a:rPr>
              <a:t>кем</a:t>
            </a:r>
            <a:endParaRPr lang="ru-RU" sz="2400" dirty="0" smtClean="0">
              <a:uFill>
                <a:solidFill>
                  <a:srgbClr val="C00000"/>
                </a:solidFill>
              </a:u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0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7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6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 animBg="1"/>
      <p:bldP spid="6" grpId="0"/>
      <p:bldP spid="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8" y="188640"/>
            <a:ext cx="7467600" cy="418058"/>
          </a:xfrm>
        </p:spPr>
        <p:txBody>
          <a:bodyPr>
            <a:noAutofit/>
          </a:bodyPr>
          <a:lstStyle/>
          <a:p>
            <a:pPr algn="ctr"/>
            <a:r>
              <a:rPr lang="ru-RU" sz="2400" b="1" dirty="0" smtClean="0">
                <a:solidFill>
                  <a:srgbClr val="000099"/>
                </a:solidFill>
              </a:rPr>
              <a:t>ПРАВОПИСАНИЕ НАРЕЧИЙ</a:t>
            </a:r>
            <a:endParaRPr lang="ru-RU" sz="2400" b="1" dirty="0">
              <a:solidFill>
                <a:srgbClr val="000099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51520" y="1268760"/>
            <a:ext cx="8424936" cy="1296144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1. Наречия с пространственным и временным значением: </a:t>
            </a:r>
            <a:r>
              <a:rPr lang="ru-RU" b="1" dirty="0" smtClean="0">
                <a:solidFill>
                  <a:srgbClr val="000099"/>
                </a:solidFill>
              </a:rPr>
              <a:t>наверх, вниз, вглубь, сначала, справа, наконец и др.</a:t>
            </a:r>
            <a:endParaRPr lang="ru-RU" b="1" dirty="0">
              <a:solidFill>
                <a:srgbClr val="000099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835696" y="620688"/>
            <a:ext cx="5184576" cy="432048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C00000"/>
                </a:solidFill>
              </a:rPr>
              <a:t>СЛИТНОЕ НАПИСАНИЕ</a:t>
            </a:r>
            <a:endParaRPr lang="ru-RU" b="1" dirty="0">
              <a:solidFill>
                <a:srgbClr val="C00000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203848" y="2636912"/>
            <a:ext cx="1584176" cy="432048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C00000"/>
                </a:solidFill>
              </a:rPr>
              <a:t>НО:</a:t>
            </a:r>
            <a:endParaRPr lang="ru-RU" b="1" dirty="0">
              <a:solidFill>
                <a:srgbClr val="C00000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23528" y="3573016"/>
            <a:ext cx="8496944" cy="295232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400" dirty="0" smtClean="0">
                <a:solidFill>
                  <a:schemeClr val="tx1"/>
                </a:solidFill>
              </a:rPr>
              <a:t>Подобные наречия нужно отличать от существительных с предлогом: </a:t>
            </a:r>
          </a:p>
          <a:p>
            <a:endParaRPr lang="ru-RU" sz="2000" dirty="0" smtClean="0">
              <a:solidFill>
                <a:srgbClr val="000099"/>
              </a:solidFill>
            </a:endParaRPr>
          </a:p>
          <a:p>
            <a:endParaRPr lang="ru-RU" sz="2000" dirty="0" smtClean="0">
              <a:solidFill>
                <a:srgbClr val="000099"/>
              </a:solidFill>
            </a:endParaRPr>
          </a:p>
          <a:p>
            <a:endParaRPr lang="ru-RU" dirty="0" smtClean="0">
              <a:solidFill>
                <a:srgbClr val="000099"/>
              </a:solidFill>
            </a:endParaRPr>
          </a:p>
          <a:p>
            <a:r>
              <a:rPr lang="ru-RU" dirty="0" smtClean="0">
                <a:solidFill>
                  <a:srgbClr val="000099"/>
                </a:solidFill>
              </a:rPr>
              <a:t>ЗАЛЕЗ НАВЕРХ – </a:t>
            </a:r>
          </a:p>
          <a:p>
            <a:endParaRPr lang="ru-RU" sz="2000" dirty="0" smtClean="0">
              <a:solidFill>
                <a:srgbClr val="000099"/>
              </a:solidFill>
            </a:endParaRPr>
          </a:p>
          <a:p>
            <a:endParaRPr lang="ru-RU" dirty="0" smtClean="0">
              <a:solidFill>
                <a:srgbClr val="000099"/>
              </a:solidFill>
            </a:endParaRPr>
          </a:p>
          <a:p>
            <a:r>
              <a:rPr lang="ru-RU" dirty="0" smtClean="0">
                <a:solidFill>
                  <a:srgbClr val="000099"/>
                </a:solidFill>
              </a:rPr>
              <a:t>ИДУ НАВСТРЕЧУ - </a:t>
            </a:r>
          </a:p>
          <a:p>
            <a:endParaRPr lang="ru-RU" sz="2400" dirty="0" smtClean="0">
              <a:solidFill>
                <a:schemeClr val="tx1"/>
              </a:solidFill>
            </a:endParaRPr>
          </a:p>
          <a:p>
            <a:endParaRPr lang="ru-RU" sz="2400" dirty="0" smtClean="0">
              <a:solidFill>
                <a:schemeClr val="tx1"/>
              </a:solidFill>
            </a:endParaRPr>
          </a:p>
          <a:p>
            <a:endParaRPr lang="ru-RU" sz="2000" dirty="0">
              <a:solidFill>
                <a:schemeClr val="tx1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2699792" y="4725144"/>
            <a:ext cx="3440365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solidFill>
                  <a:srgbClr val="000099"/>
                </a:solidFill>
              </a:rPr>
              <a:t>ЗАЛЕЗ </a:t>
            </a:r>
            <a:r>
              <a:rPr lang="ru-RU" dirty="0" smtClean="0">
                <a:solidFill>
                  <a:srgbClr val="C00000"/>
                </a:solidFill>
              </a:rPr>
              <a:t>НА</a:t>
            </a:r>
            <a:r>
              <a:rPr lang="ru-RU" dirty="0" smtClean="0">
                <a:solidFill>
                  <a:srgbClr val="000099"/>
                </a:solidFill>
              </a:rPr>
              <a:t> ВЕРХ МАЧТЫ </a:t>
            </a:r>
            <a:r>
              <a:rPr lang="ru-RU" sz="2000" dirty="0" smtClean="0">
                <a:solidFill>
                  <a:srgbClr val="000099"/>
                </a:solidFill>
              </a:rPr>
              <a:t>– </a:t>
            </a: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4211960" y="4581128"/>
            <a:ext cx="792088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 стрелкой 12"/>
          <p:cNvCxnSpPr/>
          <p:nvPr/>
        </p:nvCxnSpPr>
        <p:spPr>
          <a:xfrm>
            <a:off x="5004048" y="4581128"/>
            <a:ext cx="0" cy="216024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/>
          <p:nvPr/>
        </p:nvCxnSpPr>
        <p:spPr>
          <a:xfrm>
            <a:off x="4211960" y="4581128"/>
            <a:ext cx="0" cy="144016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Прямоугольник 22"/>
          <p:cNvSpPr/>
          <p:nvPr/>
        </p:nvSpPr>
        <p:spPr>
          <a:xfrm>
            <a:off x="2843808" y="5589240"/>
            <a:ext cx="364394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>
                <a:solidFill>
                  <a:srgbClr val="000099"/>
                </a:solidFill>
              </a:rPr>
              <a:t>ИДУ </a:t>
            </a:r>
            <a:r>
              <a:rPr lang="ru-RU" dirty="0" smtClean="0">
                <a:solidFill>
                  <a:srgbClr val="C00000"/>
                </a:solidFill>
              </a:rPr>
              <a:t>НА</a:t>
            </a:r>
            <a:r>
              <a:rPr lang="ru-RU" dirty="0" smtClean="0">
                <a:solidFill>
                  <a:srgbClr val="000099"/>
                </a:solidFill>
              </a:rPr>
              <a:t> ВСТРЕЧУ ДРУЗЬЯМ</a:t>
            </a:r>
          </a:p>
        </p:txBody>
      </p:sp>
      <p:cxnSp>
        <p:nvCxnSpPr>
          <p:cNvPr id="24" name="Прямая соединительная линия 23"/>
          <p:cNvCxnSpPr/>
          <p:nvPr/>
        </p:nvCxnSpPr>
        <p:spPr>
          <a:xfrm>
            <a:off x="4572000" y="5445224"/>
            <a:ext cx="1080120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 стрелкой 24"/>
          <p:cNvCxnSpPr/>
          <p:nvPr/>
        </p:nvCxnSpPr>
        <p:spPr>
          <a:xfrm>
            <a:off x="5652120" y="5445224"/>
            <a:ext cx="0" cy="216024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единительная линия 25"/>
          <p:cNvCxnSpPr/>
          <p:nvPr/>
        </p:nvCxnSpPr>
        <p:spPr>
          <a:xfrm>
            <a:off x="4572000" y="5445224"/>
            <a:ext cx="0" cy="144016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Прямоугольник 26"/>
          <p:cNvSpPr/>
          <p:nvPr/>
        </p:nvSpPr>
        <p:spPr>
          <a:xfrm>
            <a:off x="1403648" y="4509120"/>
            <a:ext cx="712054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200" b="1" dirty="0" smtClean="0">
                <a:solidFill>
                  <a:schemeClr val="tx1"/>
                </a:solidFill>
              </a:rPr>
              <a:t>нареч.</a:t>
            </a:r>
            <a:endParaRPr lang="ru-RU" sz="1200" b="1" dirty="0"/>
          </a:p>
        </p:txBody>
      </p:sp>
      <p:sp>
        <p:nvSpPr>
          <p:cNvPr id="28" name="Прямоугольник 27"/>
          <p:cNvSpPr/>
          <p:nvPr/>
        </p:nvSpPr>
        <p:spPr>
          <a:xfrm>
            <a:off x="1403648" y="5373216"/>
            <a:ext cx="712054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200" b="1" dirty="0" smtClean="0">
                <a:solidFill>
                  <a:schemeClr val="tx1"/>
                </a:solidFill>
              </a:rPr>
              <a:t>нареч.</a:t>
            </a:r>
            <a:endParaRPr lang="ru-RU" sz="1200" b="1" dirty="0"/>
          </a:p>
        </p:txBody>
      </p:sp>
      <p:sp>
        <p:nvSpPr>
          <p:cNvPr id="29" name="Прямоугольник 28"/>
          <p:cNvSpPr/>
          <p:nvPr/>
        </p:nvSpPr>
        <p:spPr>
          <a:xfrm>
            <a:off x="4139952" y="4581128"/>
            <a:ext cx="550151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200" b="1" dirty="0" smtClean="0"/>
              <a:t>сущ</a:t>
            </a:r>
            <a:r>
              <a:rPr lang="ru-RU" sz="1200" b="1" dirty="0" smtClean="0">
                <a:solidFill>
                  <a:schemeClr val="tx1"/>
                </a:solidFill>
              </a:rPr>
              <a:t>.</a:t>
            </a:r>
            <a:endParaRPr lang="ru-RU" sz="1200" b="1" dirty="0"/>
          </a:p>
        </p:txBody>
      </p:sp>
      <p:sp>
        <p:nvSpPr>
          <p:cNvPr id="32" name="Прямоугольник 31"/>
          <p:cNvSpPr/>
          <p:nvPr/>
        </p:nvSpPr>
        <p:spPr>
          <a:xfrm>
            <a:off x="4499992" y="5445224"/>
            <a:ext cx="550151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200" b="1" dirty="0" smtClean="0"/>
              <a:t>сущ</a:t>
            </a:r>
            <a:r>
              <a:rPr lang="ru-RU" sz="1200" b="1" dirty="0" smtClean="0">
                <a:solidFill>
                  <a:schemeClr val="tx1"/>
                </a:solidFill>
              </a:rPr>
              <a:t>.</a:t>
            </a:r>
            <a:endParaRPr lang="ru-RU" sz="12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7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2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6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1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6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3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0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7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2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7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82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8" grpId="0"/>
      <p:bldP spid="23" grpId="0"/>
      <p:bldP spid="27" grpId="0"/>
      <p:bldP spid="28" grpId="0"/>
      <p:bldP spid="29" grpId="0"/>
      <p:bldP spid="3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Прямоугольник 38"/>
          <p:cNvSpPr/>
          <p:nvPr/>
        </p:nvSpPr>
        <p:spPr>
          <a:xfrm>
            <a:off x="467544" y="3717032"/>
            <a:ext cx="7920880" cy="230425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 smtClean="0">
                <a:solidFill>
                  <a:schemeClr val="tx1"/>
                </a:solidFill>
              </a:rPr>
              <a:t>Следует отличать наречия с приставкой </a:t>
            </a:r>
            <a:r>
              <a:rPr lang="ru-RU" dirty="0" smtClean="0">
                <a:solidFill>
                  <a:srgbClr val="000099"/>
                </a:solidFill>
              </a:rPr>
              <a:t>ПО-</a:t>
            </a:r>
            <a:r>
              <a:rPr lang="ru-RU" dirty="0" smtClean="0">
                <a:solidFill>
                  <a:schemeClr val="tx1"/>
                </a:solidFill>
              </a:rPr>
              <a:t> и суффиксами </a:t>
            </a:r>
            <a:r>
              <a:rPr lang="ru-RU" b="1" dirty="0" smtClean="0">
                <a:solidFill>
                  <a:srgbClr val="000099"/>
                </a:solidFill>
              </a:rPr>
              <a:t>ОМУ, - ЕМУ, -И </a:t>
            </a:r>
            <a:r>
              <a:rPr lang="ru-RU" b="1" dirty="0" smtClean="0">
                <a:solidFill>
                  <a:schemeClr val="tx1"/>
                </a:solidFill>
              </a:rPr>
              <a:t>от прилагательных с предлогом </a:t>
            </a:r>
            <a:r>
              <a:rPr lang="ru-RU" b="1" dirty="0" smtClean="0">
                <a:solidFill>
                  <a:srgbClr val="000099"/>
                </a:solidFill>
              </a:rPr>
              <a:t>ПО </a:t>
            </a:r>
            <a:r>
              <a:rPr lang="ru-RU" b="1" dirty="0" smtClean="0">
                <a:solidFill>
                  <a:schemeClr val="tx1"/>
                </a:solidFill>
              </a:rPr>
              <a:t>и окончаниями </a:t>
            </a:r>
            <a:r>
              <a:rPr lang="ru-RU" b="1" dirty="0" smtClean="0">
                <a:solidFill>
                  <a:srgbClr val="000099"/>
                </a:solidFill>
              </a:rPr>
              <a:t>ОМУ-, ЕМУ:</a:t>
            </a:r>
          </a:p>
          <a:p>
            <a:r>
              <a:rPr lang="ru-RU" b="1" dirty="0" smtClean="0">
                <a:solidFill>
                  <a:srgbClr val="000099"/>
                </a:solidFill>
              </a:rPr>
              <a:t> </a:t>
            </a:r>
          </a:p>
          <a:p>
            <a:r>
              <a:rPr lang="ru-RU" b="1" dirty="0" smtClean="0">
                <a:solidFill>
                  <a:srgbClr val="000099"/>
                </a:solidFill>
              </a:rPr>
              <a:t>         </a:t>
            </a:r>
            <a:r>
              <a:rPr lang="ru-RU" sz="2000" b="1" dirty="0" smtClean="0">
                <a:solidFill>
                  <a:srgbClr val="C00000"/>
                </a:solidFill>
              </a:rPr>
              <a:t>по</a:t>
            </a:r>
            <a:r>
              <a:rPr lang="ru-RU" sz="2000" b="1" u="sng" dirty="0" smtClean="0">
                <a:solidFill>
                  <a:schemeClr val="tx1"/>
                </a:solidFill>
                <a:uFill>
                  <a:solidFill>
                    <a:srgbClr val="C00000"/>
                  </a:solidFill>
                </a:uFill>
              </a:rPr>
              <a:t> </a:t>
            </a:r>
            <a:r>
              <a:rPr lang="ru-RU" sz="2000" b="1" dirty="0" err="1" smtClean="0">
                <a:solidFill>
                  <a:schemeClr val="tx1"/>
                </a:solidFill>
              </a:rPr>
              <a:t>зимн</a:t>
            </a:r>
            <a:r>
              <a:rPr lang="ru-RU" sz="2000" b="1" dirty="0" smtClean="0">
                <a:solidFill>
                  <a:schemeClr val="tx1"/>
                </a:solidFill>
              </a:rPr>
              <a:t>            лесу, </a:t>
            </a:r>
            <a:r>
              <a:rPr lang="ru-RU" sz="2000" b="1" dirty="0" smtClean="0">
                <a:solidFill>
                  <a:srgbClr val="C00000"/>
                </a:solidFill>
              </a:rPr>
              <a:t>по</a:t>
            </a:r>
            <a:r>
              <a:rPr lang="ru-RU" sz="2000" b="1" u="sng" dirty="0" smtClean="0">
                <a:solidFill>
                  <a:schemeClr val="tx1"/>
                </a:solidFill>
                <a:uFill>
                  <a:solidFill>
                    <a:srgbClr val="C00000"/>
                  </a:solidFill>
                </a:uFill>
              </a:rPr>
              <a:t> </a:t>
            </a:r>
            <a:r>
              <a:rPr lang="ru-RU" sz="2000" b="1" dirty="0" smtClean="0">
                <a:solidFill>
                  <a:schemeClr val="tx1"/>
                </a:solidFill>
              </a:rPr>
              <a:t>прост           пути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40" name="Прямоугольник 39"/>
          <p:cNvSpPr/>
          <p:nvPr/>
        </p:nvSpPr>
        <p:spPr>
          <a:xfrm>
            <a:off x="2195736" y="5229200"/>
            <a:ext cx="720080" cy="360040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rgbClr val="C00000"/>
                </a:solidFill>
              </a:rPr>
              <a:t>ему</a:t>
            </a:r>
            <a:endParaRPr lang="ru-RU" sz="2000" b="1" dirty="0"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908720"/>
            <a:ext cx="8219256" cy="2160240"/>
          </a:xfrm>
        </p:spPr>
        <p:txBody>
          <a:bodyPr/>
          <a:lstStyle/>
          <a:p>
            <a:pPr marL="457200" indent="-457200">
              <a:buClrTx/>
              <a:buAutoNum type="arabicPeriod"/>
            </a:pPr>
            <a:r>
              <a:rPr lang="ru-RU" sz="2000" dirty="0" smtClean="0"/>
              <a:t>Наречия, образованные от прилагательных и местоимений</a:t>
            </a:r>
          </a:p>
          <a:p>
            <a:pPr marL="457200" indent="-457200">
              <a:buNone/>
            </a:pPr>
            <a:r>
              <a:rPr lang="ru-RU" sz="2000" dirty="0" smtClean="0"/>
              <a:t>при помощи приставки </a:t>
            </a:r>
            <a:r>
              <a:rPr lang="ru-RU" sz="2000" b="1" dirty="0" smtClean="0">
                <a:solidFill>
                  <a:srgbClr val="000099"/>
                </a:solidFill>
              </a:rPr>
              <a:t>ПО-</a:t>
            </a:r>
            <a:r>
              <a:rPr lang="ru-RU" sz="2000" dirty="0" smtClean="0"/>
              <a:t> и оканчивающиеся на суффиксы</a:t>
            </a:r>
          </a:p>
          <a:p>
            <a:pPr marL="457200" indent="-457200">
              <a:buNone/>
            </a:pPr>
            <a:r>
              <a:rPr lang="ru-RU" sz="2000" b="1" dirty="0" smtClean="0">
                <a:solidFill>
                  <a:srgbClr val="000099"/>
                </a:solidFill>
              </a:rPr>
              <a:t>ОМУ, - ЕМУ, -И: </a:t>
            </a:r>
          </a:p>
          <a:p>
            <a:pPr marL="457200" indent="-457200">
              <a:buNone/>
            </a:pPr>
            <a:r>
              <a:rPr lang="ru-RU" sz="2000" b="1" dirty="0" smtClean="0">
                <a:solidFill>
                  <a:srgbClr val="000099"/>
                </a:solidFill>
              </a:rPr>
              <a:t>           </a:t>
            </a:r>
          </a:p>
          <a:p>
            <a:pPr marL="457200" indent="-457200">
              <a:buNone/>
            </a:pPr>
            <a:r>
              <a:rPr lang="ru-RU" sz="2000" b="1" dirty="0" smtClean="0">
                <a:solidFill>
                  <a:srgbClr val="000099"/>
                </a:solidFill>
              </a:rPr>
              <a:t>          </a:t>
            </a:r>
            <a:r>
              <a:rPr lang="ru-RU" sz="2000" b="1" dirty="0" smtClean="0">
                <a:solidFill>
                  <a:srgbClr val="C00000"/>
                </a:solidFill>
              </a:rPr>
              <a:t>по</a:t>
            </a:r>
            <a:r>
              <a:rPr lang="ru-RU" sz="2000" b="1" u="dbl" dirty="0" smtClean="0">
                <a:uFill>
                  <a:solidFill>
                    <a:srgbClr val="C00000"/>
                  </a:solidFill>
                </a:uFill>
              </a:rPr>
              <a:t> -  </a:t>
            </a:r>
            <a:r>
              <a:rPr lang="ru-RU" sz="2000" b="1" dirty="0" smtClean="0"/>
              <a:t>хорош</a:t>
            </a:r>
            <a:r>
              <a:rPr lang="ru-RU" sz="2000" b="1" dirty="0" smtClean="0">
                <a:solidFill>
                  <a:srgbClr val="C00000"/>
                </a:solidFill>
              </a:rPr>
              <a:t>ему</a:t>
            </a:r>
            <a:r>
              <a:rPr lang="ru-RU" sz="2000" b="1" dirty="0" smtClean="0"/>
              <a:t>, </a:t>
            </a:r>
            <a:r>
              <a:rPr lang="ru-RU" sz="2000" b="1" dirty="0" smtClean="0">
                <a:solidFill>
                  <a:srgbClr val="C00000"/>
                </a:solidFill>
              </a:rPr>
              <a:t>по</a:t>
            </a:r>
            <a:r>
              <a:rPr lang="ru-RU" sz="2000" b="1" u="dbl" dirty="0" smtClean="0">
                <a:uFill>
                  <a:solidFill>
                    <a:srgbClr val="C00000"/>
                  </a:solidFill>
                </a:uFill>
              </a:rPr>
              <a:t> - </a:t>
            </a:r>
            <a:r>
              <a:rPr lang="ru-RU" sz="2000" b="1" dirty="0" smtClean="0"/>
              <a:t>прост</a:t>
            </a:r>
            <a:r>
              <a:rPr lang="ru-RU" sz="2000" b="1" dirty="0" smtClean="0">
                <a:solidFill>
                  <a:srgbClr val="C00000"/>
                </a:solidFill>
              </a:rPr>
              <a:t>ому</a:t>
            </a:r>
            <a:r>
              <a:rPr lang="ru-RU" sz="2000" b="1" dirty="0" smtClean="0"/>
              <a:t>, </a:t>
            </a:r>
            <a:r>
              <a:rPr lang="ru-RU" sz="2000" b="1" dirty="0" smtClean="0">
                <a:solidFill>
                  <a:srgbClr val="C00000"/>
                </a:solidFill>
              </a:rPr>
              <a:t>по </a:t>
            </a:r>
            <a:r>
              <a:rPr lang="ru-RU" sz="2000" b="1" u="dbl" dirty="0" smtClean="0">
                <a:uFill>
                  <a:solidFill>
                    <a:srgbClr val="C00000"/>
                  </a:solidFill>
                </a:uFill>
              </a:rPr>
              <a:t>- </a:t>
            </a:r>
            <a:r>
              <a:rPr lang="ru-RU" sz="2000" b="1" dirty="0" smtClean="0"/>
              <a:t>товарищеск</a:t>
            </a:r>
            <a:r>
              <a:rPr lang="ru-RU" sz="2000" b="1" dirty="0" smtClean="0">
                <a:solidFill>
                  <a:srgbClr val="C00000"/>
                </a:solidFill>
              </a:rPr>
              <a:t>и</a:t>
            </a:r>
            <a:endParaRPr lang="ru-RU" sz="2000" b="1" dirty="0">
              <a:solidFill>
                <a:srgbClr val="C00000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907704" y="260648"/>
            <a:ext cx="4968552" cy="36004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C00000"/>
                </a:solidFill>
              </a:rPr>
              <a:t>ДЕФИСНОЕ НАПИСАНИЕ </a:t>
            </a:r>
            <a:endParaRPr lang="ru-RU" b="1" dirty="0">
              <a:solidFill>
                <a:srgbClr val="C00000"/>
              </a:solidFill>
            </a:endParaRPr>
          </a:p>
        </p:txBody>
      </p:sp>
      <p:cxnSp>
        <p:nvCxnSpPr>
          <p:cNvPr id="6" name="Прямая соединительная линия 5"/>
          <p:cNvCxnSpPr/>
          <p:nvPr/>
        </p:nvCxnSpPr>
        <p:spPr>
          <a:xfrm>
            <a:off x="1187624" y="2492896"/>
            <a:ext cx="432048" cy="0"/>
          </a:xfrm>
          <a:prstGeom prst="line">
            <a:avLst/>
          </a:prstGeom>
          <a:ln w="28575"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>
            <a:off x="1619672" y="2492896"/>
            <a:ext cx="0" cy="72008"/>
          </a:xfrm>
          <a:prstGeom prst="line">
            <a:avLst/>
          </a:prstGeom>
          <a:ln w="28575"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/>
        </p:nvCxnSpPr>
        <p:spPr>
          <a:xfrm flipV="1">
            <a:off x="2771800" y="2348880"/>
            <a:ext cx="216024" cy="216024"/>
          </a:xfrm>
          <a:prstGeom prst="line">
            <a:avLst/>
          </a:prstGeom>
          <a:ln w="28575"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/>
          <p:nvPr/>
        </p:nvCxnSpPr>
        <p:spPr>
          <a:xfrm>
            <a:off x="2987824" y="2348880"/>
            <a:ext cx="216024" cy="216024"/>
          </a:xfrm>
          <a:prstGeom prst="line">
            <a:avLst/>
          </a:prstGeom>
          <a:ln w="28575"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/>
          <p:cNvCxnSpPr/>
          <p:nvPr/>
        </p:nvCxnSpPr>
        <p:spPr>
          <a:xfrm>
            <a:off x="5292080" y="2492896"/>
            <a:ext cx="432048" cy="0"/>
          </a:xfrm>
          <a:prstGeom prst="line">
            <a:avLst/>
          </a:prstGeom>
          <a:ln w="28575"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/>
          <p:cNvCxnSpPr/>
          <p:nvPr/>
        </p:nvCxnSpPr>
        <p:spPr>
          <a:xfrm>
            <a:off x="3347864" y="2492896"/>
            <a:ext cx="432048" cy="0"/>
          </a:xfrm>
          <a:prstGeom prst="line">
            <a:avLst/>
          </a:prstGeom>
          <a:ln w="28575"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единительная линия 23"/>
          <p:cNvCxnSpPr/>
          <p:nvPr/>
        </p:nvCxnSpPr>
        <p:spPr>
          <a:xfrm>
            <a:off x="3779912" y="2492896"/>
            <a:ext cx="0" cy="72008"/>
          </a:xfrm>
          <a:prstGeom prst="line">
            <a:avLst/>
          </a:prstGeom>
          <a:ln w="28575"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единительная линия 26"/>
          <p:cNvCxnSpPr/>
          <p:nvPr/>
        </p:nvCxnSpPr>
        <p:spPr>
          <a:xfrm flipH="1">
            <a:off x="5724128" y="2492896"/>
            <a:ext cx="8384" cy="144016"/>
          </a:xfrm>
          <a:prstGeom prst="line">
            <a:avLst/>
          </a:prstGeom>
          <a:ln w="28575"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Прямая соединительная линия 31"/>
          <p:cNvCxnSpPr/>
          <p:nvPr/>
        </p:nvCxnSpPr>
        <p:spPr>
          <a:xfrm>
            <a:off x="7596336" y="2420888"/>
            <a:ext cx="144016" cy="144016"/>
          </a:xfrm>
          <a:prstGeom prst="line">
            <a:avLst/>
          </a:prstGeom>
          <a:ln w="28575"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Прямая соединительная линия 32"/>
          <p:cNvCxnSpPr/>
          <p:nvPr/>
        </p:nvCxnSpPr>
        <p:spPr>
          <a:xfrm>
            <a:off x="5004048" y="2348880"/>
            <a:ext cx="216024" cy="216024"/>
          </a:xfrm>
          <a:prstGeom prst="line">
            <a:avLst/>
          </a:prstGeom>
          <a:ln w="28575"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Прямая соединительная линия 33"/>
          <p:cNvCxnSpPr/>
          <p:nvPr/>
        </p:nvCxnSpPr>
        <p:spPr>
          <a:xfrm flipV="1">
            <a:off x="7524328" y="2420888"/>
            <a:ext cx="72008" cy="144016"/>
          </a:xfrm>
          <a:prstGeom prst="line">
            <a:avLst/>
          </a:prstGeom>
          <a:ln w="28575"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Прямая соединительная линия 34"/>
          <p:cNvCxnSpPr/>
          <p:nvPr/>
        </p:nvCxnSpPr>
        <p:spPr>
          <a:xfrm flipV="1">
            <a:off x="4788024" y="2348880"/>
            <a:ext cx="216024" cy="216024"/>
          </a:xfrm>
          <a:prstGeom prst="line">
            <a:avLst/>
          </a:prstGeom>
          <a:ln w="28575"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Прямоугольник 37"/>
          <p:cNvSpPr/>
          <p:nvPr/>
        </p:nvSpPr>
        <p:spPr>
          <a:xfrm>
            <a:off x="3419872" y="3212976"/>
            <a:ext cx="1584176" cy="432048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C00000"/>
                </a:solidFill>
              </a:rPr>
              <a:t>НО:</a:t>
            </a:r>
            <a:endParaRPr lang="ru-RU" b="1" dirty="0">
              <a:solidFill>
                <a:srgbClr val="C00000"/>
              </a:solidFill>
            </a:endParaRPr>
          </a:p>
        </p:txBody>
      </p:sp>
      <p:sp>
        <p:nvSpPr>
          <p:cNvPr id="41" name="Прямоугольник 40"/>
          <p:cNvSpPr/>
          <p:nvPr/>
        </p:nvSpPr>
        <p:spPr>
          <a:xfrm>
            <a:off x="5004048" y="5229200"/>
            <a:ext cx="720080" cy="360040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b="1" dirty="0" err="1" smtClean="0">
                <a:solidFill>
                  <a:srgbClr val="C00000"/>
                </a:solidFill>
              </a:rPr>
              <a:t>ому</a:t>
            </a:r>
            <a:endParaRPr lang="ru-RU" sz="2000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5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8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 animBg="1"/>
      <p:bldP spid="40" grpId="0" animBg="1"/>
      <p:bldP spid="38" grpId="0" animBg="1"/>
      <p:bldP spid="41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792</TotalTime>
  <Words>2433</Words>
  <Application>Microsoft Office PowerPoint</Application>
  <PresentationFormat>Экран (4:3)</PresentationFormat>
  <Paragraphs>369</Paragraphs>
  <Slides>28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28</vt:i4>
      </vt:variant>
    </vt:vector>
  </HeadingPairs>
  <TitlesOfParts>
    <vt:vector size="36" baseType="lpstr">
      <vt:lpstr>Arial</vt:lpstr>
      <vt:lpstr>Calibri</vt:lpstr>
      <vt:lpstr>Century Schoolbook</vt:lpstr>
      <vt:lpstr>Georgia</vt:lpstr>
      <vt:lpstr>Times New Roman</vt:lpstr>
      <vt:lpstr>Wingdings</vt:lpstr>
      <vt:lpstr>Wingdings 2</vt:lpstr>
      <vt:lpstr>Эркер</vt:lpstr>
      <vt:lpstr>Слитное, дефисное и раздельное написание разных частей речи</vt:lpstr>
      <vt:lpstr>Правописание сложных существительных.</vt:lpstr>
      <vt:lpstr>ПРАВОПИСАНИЕ СУЩЕСТВИТЕЛЬНЫХ С ПОЛ-, ПОЛУ-</vt:lpstr>
      <vt:lpstr>ПРАВОПИСАНИЕ СЛОЖНЫХ ПРИЛАГАТЕЛЬНЫХ.</vt:lpstr>
      <vt:lpstr>Презентация PowerPoint</vt:lpstr>
      <vt:lpstr>Презентация PowerPoint</vt:lpstr>
      <vt:lpstr>Презентация PowerPoint</vt:lpstr>
      <vt:lpstr>ПРАВОПИСАНИЕ НАРЕЧИЙ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DreamLair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 19. В каком предложении оба выделенных словах пишутся слитно, раздельно или через дефис?</dc:title>
  <dc:creator>User</dc:creator>
  <cp:lastModifiedBy>Usewr</cp:lastModifiedBy>
  <cp:revision>77</cp:revision>
  <dcterms:created xsi:type="dcterms:W3CDTF">2014-01-20T15:25:21Z</dcterms:created>
  <dcterms:modified xsi:type="dcterms:W3CDTF">2016-12-07T18:49:05Z</dcterms:modified>
</cp:coreProperties>
</file>