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7" r:id="rId3"/>
    <p:sldId id="291" r:id="rId4"/>
    <p:sldId id="259" r:id="rId5"/>
    <p:sldId id="286" r:id="rId6"/>
    <p:sldId id="287" r:id="rId7"/>
    <p:sldId id="288" r:id="rId8"/>
    <p:sldId id="289" r:id="rId9"/>
    <p:sldId id="279" r:id="rId10"/>
    <p:sldId id="272" r:id="rId11"/>
    <p:sldId id="262" r:id="rId12"/>
    <p:sldId id="274" r:id="rId13"/>
    <p:sldId id="269" r:id="rId14"/>
    <p:sldId id="275" r:id="rId15"/>
    <p:sldId id="264" r:id="rId16"/>
    <p:sldId id="281" r:id="rId17"/>
    <p:sldId id="270" r:id="rId18"/>
    <p:sldId id="292" r:id="rId19"/>
    <p:sldId id="290" r:id="rId20"/>
    <p:sldId id="293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8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4" autoAdjust="0"/>
    <p:restoredTop sz="94660"/>
  </p:normalViewPr>
  <p:slideViewPr>
    <p:cSldViewPr>
      <p:cViewPr varScale="1">
        <p:scale>
          <a:sx n="66" d="100"/>
          <a:sy n="66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9ED37-6D06-4B10-9FDE-50264D2D49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0D78F-61EF-4006-9567-150FA5CEEC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43174-27C3-4809-BFC2-C3B0B73191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64316-52DB-408F-A87B-CA6AE1222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7B36D-46A1-49C5-8AA8-9696332478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92E95-4127-4D95-95CD-7A9453357F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D0CCD-F06E-4781-9937-8E90F8E85E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1165F-9FE4-419F-ADAC-992BB3E38D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833E1-F0D1-40D1-ABB7-93C228DCF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15057-CDE7-4929-8319-637F187FAD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678BA-72AF-446B-8603-C17DE5EE9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1D60A-68C0-48A0-B62E-FC72F5E03B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18AFDE6-FBFC-4ADD-BD06-23E126DC60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A2%D0%B5%D0%B0%D1%82%D1%80_%D0%9F%D0%BE%D0%BC%D0%BF%D0%B5%D1%8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Вучыцца</a:t>
            </a:r>
            <a:r>
              <a:rPr lang="ru-RU" sz="4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можна</a:t>
            </a:r>
            <a:r>
              <a:rPr lang="ru-RU" sz="4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толькі</a:t>
            </a:r>
            <a:r>
              <a:rPr lang="ru-RU" sz="4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весела.</a:t>
            </a:r>
          </a:p>
          <a:p>
            <a:pPr algn="r">
              <a:buNone/>
            </a:pPr>
            <a:r>
              <a:rPr lang="ru-RU" sz="4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Каб</a:t>
            </a:r>
            <a:r>
              <a:rPr lang="ru-RU" sz="4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пераварваць</a:t>
            </a:r>
            <a:r>
              <a:rPr lang="ru-RU" sz="4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веды, </a:t>
            </a:r>
            <a:r>
              <a:rPr lang="ru-RU" sz="4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трэба</a:t>
            </a:r>
            <a:r>
              <a:rPr lang="ru-RU" sz="4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паглынаць</a:t>
            </a:r>
            <a:r>
              <a:rPr lang="ru-RU" sz="4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іх</a:t>
            </a:r>
            <a:r>
              <a:rPr lang="ru-RU" sz="4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r>
              <a:rPr lang="ru-RU" sz="4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апетытам</a:t>
            </a:r>
            <a:r>
              <a:rPr lang="ru-RU" sz="4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algn="r">
              <a:buNone/>
            </a:pPr>
            <a:r>
              <a:rPr lang="ru-RU" sz="4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(Анатоль Франс)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74638"/>
            <a:ext cx="7570787" cy="1570037"/>
          </a:xfrm>
        </p:spPr>
        <p:txBody>
          <a:bodyPr/>
          <a:lstStyle/>
          <a:p>
            <a:r>
              <a:rPr lang="ru-RU" altLang="ru-RU" sz="3600" b="1" dirty="0" smtClean="0">
                <a:solidFill>
                  <a:schemeClr val="accent2"/>
                </a:solidFill>
              </a:rPr>
              <a:t>1. </a:t>
            </a:r>
            <a:r>
              <a:rPr lang="ru-RU" altLang="ru-RU" sz="3600" b="1" dirty="0" err="1" smtClean="0">
                <a:solidFill>
                  <a:schemeClr val="accent2"/>
                </a:solidFill>
              </a:rPr>
              <a:t>Медыцына</a:t>
            </a:r>
            <a:endParaRPr lang="ru-RU" altLang="ru-RU" sz="3600" b="1" dirty="0" smtClean="0">
              <a:solidFill>
                <a:schemeClr val="accent2"/>
              </a:solidFill>
            </a:endParaRPr>
          </a:p>
        </p:txBody>
      </p:sp>
      <p:pic>
        <p:nvPicPr>
          <p:cNvPr id="9219" name="Рисунок 9" descr="http://utolsohivas.hu/wp-content/uploads/2012/10/szemuvegen_a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844675"/>
            <a:ext cx="3419475" cy="238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Рисунок 19" descr="http://podrobnosti.ua/upload/news/2012/02/23/822317_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1628775"/>
            <a:ext cx="3384550" cy="254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6" descr="http://skidki.newsproject.ru/resources/images/content/2012/02/13/segodnya_skidka_70_na_konsultaciiu_oftalmologa_podbor.500x5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1775" y="3933825"/>
            <a:ext cx="4248150" cy="2519363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2700338" y="0"/>
            <a:ext cx="5529262" cy="1052513"/>
          </a:xfrm>
        </p:spPr>
        <p:txBody>
          <a:bodyPr/>
          <a:lstStyle/>
          <a:p>
            <a:pPr eaLnBrk="1" hangingPunct="1"/>
            <a:r>
              <a:rPr lang="ru-RU" altLang="ru-RU" dirty="0" smtClean="0"/>
              <a:t/>
            </a:r>
            <a:br>
              <a:rPr lang="ru-RU" altLang="ru-RU" dirty="0" smtClean="0"/>
            </a:br>
            <a:r>
              <a:rPr lang="ru-RU" altLang="ru-RU" sz="3600" b="1" dirty="0" smtClean="0">
                <a:solidFill>
                  <a:schemeClr val="accent2"/>
                </a:solidFill>
              </a:rPr>
              <a:t>2. </a:t>
            </a:r>
            <a:r>
              <a:rPr lang="ru-RU" altLang="ru-RU" sz="3600" b="1" dirty="0" err="1" smtClean="0">
                <a:solidFill>
                  <a:schemeClr val="accent2"/>
                </a:solidFill>
              </a:rPr>
              <a:t>Тэрмометры</a:t>
            </a:r>
            <a:endParaRPr lang="ru-RU" altLang="ru-RU" sz="3600" b="1" dirty="0" smtClean="0">
              <a:solidFill>
                <a:schemeClr val="accent2"/>
              </a:solidFill>
            </a:endParaRPr>
          </a:p>
        </p:txBody>
      </p:sp>
      <p:pic>
        <p:nvPicPr>
          <p:cNvPr id="10243" name="Picture 2" descr="C:\Users\Comp\Desktop\холо-ный-термометр-25576250.jpg"/>
          <p:cNvPicPr>
            <a:picLocks noChangeAspect="1" noChangeArrowheads="1"/>
          </p:cNvPicPr>
          <p:nvPr/>
        </p:nvPicPr>
        <p:blipFill>
          <a:blip r:embed="rId2"/>
          <a:srcRect l="22900" r="36462"/>
          <a:stretch>
            <a:fillRect/>
          </a:stretch>
        </p:blipFill>
        <p:spPr bwMode="auto">
          <a:xfrm>
            <a:off x="6372225" y="1700213"/>
            <a:ext cx="2252663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20" descr="termomet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6375" y="1989138"/>
            <a:ext cx="3673475" cy="28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1643063" y="5286375"/>
            <a:ext cx="35004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Шкала 1</a:t>
            </a:r>
          </a:p>
        </p:txBody>
      </p:sp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7072313" y="6143625"/>
            <a:ext cx="1428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Шкала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10" descr="C:\Users\Comp\AppData\Local\Microsoft\Windows\Temporary Internet Files\Content.Word\06-01_full972x48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1484313"/>
            <a:ext cx="3281363" cy="497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Рисунок 11" descr="C:\Users\Comp\Desktop\134363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2725" y="1484313"/>
            <a:ext cx="3476625" cy="499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12"/>
          <p:cNvSpPr>
            <a:spLocks noChangeArrowheads="1"/>
          </p:cNvSpPr>
          <p:nvPr/>
        </p:nvSpPr>
        <p:spPr bwMode="auto">
          <a:xfrm>
            <a:off x="-263525" y="1576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265113" y="34528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70" name="Rectangle 14"/>
          <p:cNvSpPr>
            <a:spLocks noChangeArrowheads="1"/>
          </p:cNvSpPr>
          <p:nvPr/>
        </p:nvSpPr>
        <p:spPr bwMode="auto">
          <a:xfrm>
            <a:off x="265113" y="5281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 altLang="ru-RU" sz="1800"/>
          </a:p>
        </p:txBody>
      </p:sp>
      <p:sp>
        <p:nvSpPr>
          <p:cNvPr id="11271" name="Rectangle 15"/>
          <p:cNvSpPr>
            <a:spLocks noChangeArrowheads="1"/>
          </p:cNvSpPr>
          <p:nvPr/>
        </p:nvSpPr>
        <p:spPr bwMode="auto">
          <a:xfrm>
            <a:off x="2195513" y="130175"/>
            <a:ext cx="60483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altLang="ru-RU" sz="3200" b="1" dirty="0">
                <a:solidFill>
                  <a:schemeClr val="accent2"/>
                </a:solidFill>
              </a:rPr>
              <a:t>3</a:t>
            </a:r>
            <a:r>
              <a:rPr lang="ru-RU" altLang="ru-RU" sz="3600" b="1" dirty="0">
                <a:solidFill>
                  <a:schemeClr val="accent2"/>
                </a:solidFill>
              </a:rPr>
              <a:t>. Баланс на  </a:t>
            </a:r>
            <a:r>
              <a:rPr lang="ru-RU" altLang="ru-RU" sz="3600" b="1" dirty="0" err="1" smtClean="0">
                <a:solidFill>
                  <a:schemeClr val="accent2"/>
                </a:solidFill>
              </a:rPr>
              <a:t>тэлефоне</a:t>
            </a:r>
            <a:endParaRPr lang="ru-RU" altLang="ru-RU" sz="3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 dirty="0" smtClean="0">
                <a:solidFill>
                  <a:schemeClr val="accent2"/>
                </a:solidFill>
              </a:rPr>
              <a:t>4. </a:t>
            </a:r>
            <a:r>
              <a:rPr lang="ru-RU" altLang="ru-RU" sz="3600" b="1" dirty="0" err="1" smtClean="0">
                <a:solidFill>
                  <a:schemeClr val="accent2"/>
                </a:solidFill>
              </a:rPr>
              <a:t>Узровень</a:t>
            </a:r>
            <a:r>
              <a:rPr lang="ru-RU" altLang="ru-RU" sz="3600" b="1" dirty="0" smtClean="0">
                <a:solidFill>
                  <a:schemeClr val="accent2"/>
                </a:solidFill>
              </a:rPr>
              <a:t> мора</a:t>
            </a:r>
            <a:r>
              <a:rPr lang="ru-RU" altLang="ru-RU" sz="4000" dirty="0" smtClean="0"/>
              <a:t/>
            </a:r>
            <a:br>
              <a:rPr lang="ru-RU" altLang="ru-RU" sz="4000" dirty="0" smtClean="0"/>
            </a:br>
            <a:endParaRPr lang="ru-RU" altLang="ru-RU" sz="4000" dirty="0" smtClean="0"/>
          </a:p>
        </p:txBody>
      </p:sp>
      <p:graphicFrame>
        <p:nvGraphicFramePr>
          <p:cNvPr id="16457" name="Group 73"/>
          <p:cNvGraphicFramePr>
            <a:graphicFrameLocks noGrp="1"/>
          </p:cNvGraphicFramePr>
          <p:nvPr>
            <p:ph idx="1"/>
          </p:nvPr>
        </p:nvGraphicFramePr>
        <p:xfrm>
          <a:off x="1428729" y="2060575"/>
          <a:ext cx="7391422" cy="2439995"/>
        </p:xfrm>
        <a:graphic>
          <a:graphicData uri="http://schemas.openxmlformats.org/drawingml/2006/table">
            <a:tbl>
              <a:tblPr/>
              <a:tblGrid>
                <a:gridCol w="590749"/>
                <a:gridCol w="590750"/>
                <a:gridCol w="589183"/>
                <a:gridCol w="1089047"/>
                <a:gridCol w="1117254"/>
                <a:gridCol w="590749"/>
                <a:gridCol w="1115687"/>
                <a:gridCol w="590750"/>
                <a:gridCol w="1117253"/>
              </a:tblGrid>
              <a:tr h="1220813"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Темно-синий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Синий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Голубой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Светло -</a:t>
                      </a: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голубой</a:t>
                      </a: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FF"/>
                    </a:solidFill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Зеленый</a:t>
                      </a: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Кремовый</a:t>
                      </a: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Светло –</a:t>
                      </a: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коричневый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Коричневый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6633"/>
                    </a:solidFill>
                  </a:tcPr>
                </a:tc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Темно- </a:t>
                      </a:r>
                      <a:endParaRPr kumimoji="0" lang="ru-RU" alt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коричневый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3300"/>
                    </a:solidFill>
                  </a:tcPr>
                </a:tc>
              </a:tr>
              <a:tr h="12191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Темно- зеленый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339" name="Rectangle 75"/>
          <p:cNvSpPr>
            <a:spLocks noChangeArrowheads="1"/>
          </p:cNvSpPr>
          <p:nvPr/>
        </p:nvSpPr>
        <p:spPr bwMode="auto">
          <a:xfrm>
            <a:off x="1476375" y="4868863"/>
            <a:ext cx="80279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altLang="ru-RU" sz="1600" dirty="0" err="1" smtClean="0"/>
              <a:t>Ніжэй</a:t>
            </a:r>
            <a:r>
              <a:rPr lang="ru-RU" altLang="ru-RU" sz="1600" dirty="0" smtClean="0"/>
              <a:t>    -5000    - </a:t>
            </a:r>
            <a:r>
              <a:rPr lang="ru-RU" altLang="ru-RU" sz="1600" dirty="0"/>
              <a:t>2000        </a:t>
            </a:r>
            <a:r>
              <a:rPr lang="ru-RU" altLang="ru-RU" sz="1600" dirty="0" smtClean="0"/>
              <a:t>-200          </a:t>
            </a:r>
            <a:r>
              <a:rPr lang="ru-RU" altLang="ru-RU" sz="1600" dirty="0"/>
              <a:t>0          200        1000      </a:t>
            </a:r>
            <a:r>
              <a:rPr lang="ru-RU" altLang="ru-RU" sz="1600" dirty="0" smtClean="0"/>
              <a:t>  </a:t>
            </a:r>
            <a:r>
              <a:rPr lang="ru-RU" altLang="ru-RU" sz="1600" dirty="0"/>
              <a:t>2000       4000  </a:t>
            </a:r>
            <a:r>
              <a:rPr lang="ru-RU" altLang="ru-RU" sz="1600" dirty="0" smtClean="0"/>
              <a:t>вышей </a:t>
            </a:r>
            <a:endParaRPr lang="ru-RU" alt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74638"/>
            <a:ext cx="7812087" cy="1143000"/>
          </a:xfrm>
        </p:spPr>
        <p:txBody>
          <a:bodyPr/>
          <a:lstStyle/>
          <a:p>
            <a:pPr marL="838200" indent="-838200"/>
            <a:r>
              <a:rPr lang="ru-RU" altLang="ru-RU" sz="3600" b="1" dirty="0" smtClean="0">
                <a:solidFill>
                  <a:schemeClr val="accent2"/>
                </a:solidFill>
              </a:rPr>
              <a:t>5. </a:t>
            </a:r>
            <a:r>
              <a:rPr lang="ru-RU" altLang="ru-RU" sz="3600" b="1" dirty="0" err="1" smtClean="0">
                <a:solidFill>
                  <a:schemeClr val="accent2"/>
                </a:solidFill>
              </a:rPr>
              <a:t>Якасці</a:t>
            </a:r>
            <a:r>
              <a:rPr lang="ru-RU" altLang="ru-RU" sz="3600" b="1" dirty="0" smtClean="0">
                <a:solidFill>
                  <a:schemeClr val="accent2"/>
                </a:solidFill>
              </a:rPr>
              <a:t> </a:t>
            </a:r>
            <a:r>
              <a:rPr lang="ru-RU" altLang="ru-RU" sz="3600" b="1" dirty="0" err="1" smtClean="0">
                <a:solidFill>
                  <a:schemeClr val="accent2"/>
                </a:solidFill>
              </a:rPr>
              <a:t>чалавека</a:t>
            </a:r>
            <a:endParaRPr lang="ru-RU" altLang="ru-RU" sz="3600" b="1" dirty="0" smtClean="0">
              <a:solidFill>
                <a:schemeClr val="accent2"/>
              </a:solidFill>
            </a:endParaRPr>
          </a:p>
        </p:txBody>
      </p:sp>
      <p:pic>
        <p:nvPicPr>
          <p:cNvPr id="4" name="Рисунок 3" descr="img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1309694"/>
            <a:ext cx="6850081" cy="5119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619250" y="765175"/>
            <a:ext cx="7067550" cy="652463"/>
          </a:xfrm>
        </p:spPr>
        <p:txBody>
          <a:bodyPr/>
          <a:lstStyle/>
          <a:p>
            <a:pPr eaLnBrk="1" hangingPunct="1"/>
            <a:r>
              <a:rPr lang="ru-RU" altLang="ru-RU" sz="3600" b="1" dirty="0" smtClean="0">
                <a:solidFill>
                  <a:schemeClr val="accent2"/>
                </a:solidFill>
              </a:rPr>
              <a:t>6. </a:t>
            </a:r>
            <a:r>
              <a:rPr lang="ru-RU" altLang="ru-RU" sz="3600" b="1" dirty="0" err="1" smtClean="0">
                <a:solidFill>
                  <a:schemeClr val="accent2"/>
                </a:solidFill>
              </a:rPr>
              <a:t>Фізіка</a:t>
            </a:r>
            <a:r>
              <a:rPr lang="ru-RU" altLang="ru-RU" sz="3600" b="1" dirty="0" smtClean="0">
                <a:solidFill>
                  <a:schemeClr val="accent2"/>
                </a:solidFill>
              </a:rPr>
              <a:t> </a:t>
            </a:r>
            <a:r>
              <a:rPr lang="ru-RU" altLang="ru-RU" sz="3600" b="1" dirty="0" err="1" smtClean="0">
                <a:solidFill>
                  <a:schemeClr val="accent2"/>
                </a:solidFill>
              </a:rPr>
              <a:t>і</a:t>
            </a:r>
            <a:r>
              <a:rPr lang="ru-RU" altLang="ru-RU" sz="3600" b="1" dirty="0" smtClean="0">
                <a:solidFill>
                  <a:schemeClr val="accent2"/>
                </a:solidFill>
              </a:rPr>
              <a:t> расчёска</a:t>
            </a:r>
          </a:p>
        </p:txBody>
      </p:sp>
      <p:pic>
        <p:nvPicPr>
          <p:cNvPr id="16387" name="Picture 5" descr="B4jLXNVwpm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0" y="3214688"/>
            <a:ext cx="3286125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7" descr="fig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63" y="1857375"/>
            <a:ext cx="3571875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13" y="285750"/>
            <a:ext cx="2714625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0" y="285750"/>
            <a:ext cx="2560638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63" y="3643313"/>
            <a:ext cx="3143250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 descr="L:\полож и отр числа\работа\4789_48238185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38" y="3571875"/>
            <a:ext cx="30480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82737"/>
          </a:xfrm>
        </p:spPr>
        <p:txBody>
          <a:bodyPr/>
          <a:lstStyle/>
          <a:p>
            <a:r>
              <a:rPr lang="ru-RU" altLang="ru-RU" sz="3600" b="1" dirty="0" smtClean="0">
                <a:solidFill>
                  <a:schemeClr val="accent2"/>
                </a:solidFill>
              </a:rPr>
              <a:t>7. </a:t>
            </a:r>
            <a:r>
              <a:rPr lang="ru-RU" altLang="ru-RU" dirty="0" smtClean="0"/>
              <a:t>«</a:t>
            </a:r>
            <a:r>
              <a:rPr lang="ru-RU" altLang="ru-RU" dirty="0" err="1" smtClean="0"/>
              <a:t>Лінія</a:t>
            </a:r>
            <a:r>
              <a:rPr lang="ru-RU" altLang="ru-RU" dirty="0" smtClean="0"/>
              <a:t> часу»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1692275" y="2332038"/>
            <a:ext cx="71278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altLang="ru-RU" sz="1400" b="1"/>
              <a:t>До нашей эры                                         Наша эра</a:t>
            </a:r>
            <a:endParaRPr lang="ru-RU" altLang="ru-RU" sz="800"/>
          </a:p>
          <a:p>
            <a:pPr eaLnBrk="0" hangingPunct="0"/>
            <a:r>
              <a:rPr lang="ru-RU" altLang="ru-RU" sz="1400" b="1"/>
              <a:t>    776                 55                                      1380                               1637                 2013             </a:t>
            </a:r>
            <a:endParaRPr lang="ru-RU" altLang="ru-RU" sz="1800"/>
          </a:p>
        </p:txBody>
      </p:sp>
      <p:graphicFrame>
        <p:nvGraphicFramePr>
          <p:cNvPr id="17507" name="Group 99"/>
          <p:cNvGraphicFramePr>
            <a:graphicFrameLocks noGrp="1"/>
          </p:cNvGraphicFramePr>
          <p:nvPr/>
        </p:nvGraphicFramePr>
        <p:xfrm>
          <a:off x="1476375" y="2955925"/>
          <a:ext cx="7127875" cy="518160"/>
        </p:xfrm>
        <a:graphic>
          <a:graphicData uri="http://schemas.openxmlformats.org/drawingml/2006/table">
            <a:tbl>
              <a:tblPr/>
              <a:tblGrid>
                <a:gridCol w="395288"/>
                <a:gridCol w="393700"/>
                <a:gridCol w="395287"/>
                <a:gridCol w="393700"/>
                <a:gridCol w="395288"/>
                <a:gridCol w="396875"/>
                <a:gridCol w="396875"/>
                <a:gridCol w="395287"/>
                <a:gridCol w="396875"/>
                <a:gridCol w="396875"/>
                <a:gridCol w="396875"/>
                <a:gridCol w="395288"/>
                <a:gridCol w="396875"/>
                <a:gridCol w="396875"/>
                <a:gridCol w="396875"/>
                <a:gridCol w="395287"/>
                <a:gridCol w="396875"/>
                <a:gridCol w="396875"/>
              </a:tblGrid>
              <a:tr h="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80"/>
                    </a:solidFill>
                  </a:tcPr>
                </a:tc>
              </a:tr>
            </a:tbl>
          </a:graphicData>
        </a:graphic>
      </p:graphicFrame>
      <p:sp>
        <p:nvSpPr>
          <p:cNvPr id="19500" name="Rectangle 100"/>
          <p:cNvSpPr>
            <a:spLocks noChangeArrowheads="1"/>
          </p:cNvSpPr>
          <p:nvPr/>
        </p:nvSpPr>
        <p:spPr bwMode="auto">
          <a:xfrm>
            <a:off x="1476375" y="3724275"/>
            <a:ext cx="7272338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ru-RU" altLang="ru-RU" sz="1000" dirty="0"/>
          </a:p>
          <a:p>
            <a:pPr eaLnBrk="0" hangingPunct="0"/>
            <a:r>
              <a:rPr lang="ru-RU" altLang="ru-RU" sz="1000" b="1" dirty="0"/>
              <a:t>Начало             Строительство                </a:t>
            </a:r>
            <a:r>
              <a:rPr lang="ru-RU" altLang="ru-RU" sz="1000" b="1" dirty="0" smtClean="0"/>
              <a:t>      </a:t>
            </a:r>
            <a:r>
              <a:rPr lang="ru-RU" altLang="ru-RU" sz="1000" b="1" dirty="0"/>
              <a:t>Куликовская битва</a:t>
            </a:r>
          </a:p>
          <a:p>
            <a:pPr eaLnBrk="0" hangingPunct="0"/>
            <a:r>
              <a:rPr lang="ru-RU" altLang="ru-RU" sz="1000" b="1" dirty="0"/>
              <a:t>Античных        </a:t>
            </a:r>
            <a:r>
              <a:rPr lang="ru-RU" altLang="ru-RU" sz="1000" b="1" dirty="0">
                <a:hlinkClick r:id="rId2" tooltip="Театр Помпея"/>
              </a:rPr>
              <a:t>театра Помпея</a:t>
            </a:r>
            <a:r>
              <a:rPr lang="ru-RU" altLang="ru-RU" sz="1000" b="1" dirty="0"/>
              <a:t>                                                                          </a:t>
            </a:r>
            <a:r>
              <a:rPr lang="ru-RU" altLang="ru-RU" sz="1000" b="1" dirty="0" smtClean="0"/>
              <a:t>           </a:t>
            </a:r>
            <a:r>
              <a:rPr lang="en-US" altLang="ru-RU" sz="1000" b="1" dirty="0"/>
              <a:t>P</a:t>
            </a:r>
            <a:r>
              <a:rPr lang="ru-RU" altLang="ru-RU" sz="1000" b="1" dirty="0"/>
              <a:t>.Декарт ввел           </a:t>
            </a:r>
            <a:r>
              <a:rPr lang="ru-RU" altLang="ru-RU" sz="1000" b="1" dirty="0" smtClean="0"/>
              <a:t>              </a:t>
            </a:r>
            <a:r>
              <a:rPr lang="ru-RU" altLang="ru-RU" sz="1000" b="1" dirty="0"/>
              <a:t>100 лет со дня</a:t>
            </a:r>
          </a:p>
          <a:p>
            <a:pPr eaLnBrk="0" hangingPunct="0"/>
            <a:r>
              <a:rPr lang="ru-RU" altLang="ru-RU" sz="1000" b="1" dirty="0"/>
              <a:t>Олимпийских   в Риме                                                                                      </a:t>
            </a:r>
            <a:r>
              <a:rPr lang="ru-RU" altLang="ru-RU" sz="1000" b="1" dirty="0" smtClean="0"/>
              <a:t>           </a:t>
            </a:r>
            <a:r>
              <a:rPr lang="ru-RU" altLang="ru-RU" sz="1000" b="1" dirty="0"/>
              <a:t>координатную         </a:t>
            </a:r>
            <a:r>
              <a:rPr lang="ru-RU" altLang="ru-RU" sz="1000" b="1" dirty="0" smtClean="0"/>
              <a:t>                </a:t>
            </a:r>
            <a:r>
              <a:rPr lang="ru-RU" altLang="ru-RU" sz="1000" b="1" dirty="0"/>
              <a:t>рождения         </a:t>
            </a:r>
          </a:p>
          <a:p>
            <a:pPr eaLnBrk="0" hangingPunct="0"/>
            <a:r>
              <a:rPr lang="ru-RU" altLang="ru-RU" sz="1000" b="1" dirty="0"/>
              <a:t>игр в Греции                                                                                                       </a:t>
            </a:r>
            <a:r>
              <a:rPr lang="ru-RU" altLang="ru-RU" sz="1000" b="1" dirty="0" smtClean="0"/>
              <a:t>           </a:t>
            </a:r>
            <a:r>
              <a:rPr lang="ru-RU" altLang="ru-RU" sz="1000" b="1" dirty="0"/>
              <a:t>прямую                    </a:t>
            </a:r>
            <a:r>
              <a:rPr lang="ru-RU" altLang="ru-RU" sz="1000" b="1" dirty="0" smtClean="0"/>
              <a:t>                </a:t>
            </a:r>
            <a:r>
              <a:rPr lang="ru-RU" altLang="ru-RU" sz="1000" b="1" dirty="0"/>
              <a:t>поэта</a:t>
            </a:r>
          </a:p>
          <a:p>
            <a:pPr eaLnBrk="0" hangingPunct="0"/>
            <a:r>
              <a:rPr lang="ru-RU" altLang="ru-RU" sz="1000" b="1" dirty="0"/>
              <a:t>                                                                                                                                                            </a:t>
            </a:r>
            <a:r>
              <a:rPr lang="ru-RU" altLang="ru-RU" sz="1000" b="1" dirty="0" smtClean="0"/>
              <a:t>                               </a:t>
            </a:r>
            <a:r>
              <a:rPr lang="ru-RU" altLang="ru-RU" sz="1000" b="1" dirty="0"/>
              <a:t>С. В. Михалкова                        </a:t>
            </a:r>
          </a:p>
          <a:p>
            <a:pPr eaLnBrk="0" hangingPunct="0"/>
            <a:r>
              <a:rPr lang="ru-RU" altLang="ru-RU" sz="1000" b="1" dirty="0"/>
              <a:t>                                                                                                                                                                 </a:t>
            </a:r>
            <a:r>
              <a:rPr lang="ru-RU" altLang="ru-RU" sz="1000" b="1" dirty="0" smtClean="0"/>
              <a:t>                         </a:t>
            </a:r>
            <a:r>
              <a:rPr lang="ru-RU" altLang="ru-RU" sz="1000" b="1" dirty="0"/>
              <a:t>(1913–2009)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274638"/>
            <a:ext cx="7043758" cy="1082660"/>
          </a:xfrm>
        </p:spPr>
        <p:txBody>
          <a:bodyPr/>
          <a:lstStyle/>
          <a:p>
            <a:r>
              <a:rPr lang="be-BY" dirty="0" smtClean="0"/>
              <a:t>Работа ў парах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600200"/>
            <a:ext cx="7186634" cy="4686320"/>
          </a:xfrm>
        </p:spPr>
        <p:txBody>
          <a:bodyPr/>
          <a:lstStyle/>
          <a:p>
            <a:r>
              <a:rPr lang="be-BY" sz="4400" dirty="0" smtClean="0"/>
              <a:t>1а ) 4        1б) 9        1в)  3          1г) 8</a:t>
            </a:r>
          </a:p>
          <a:p>
            <a:r>
              <a:rPr lang="be-BY" sz="4400" dirty="0" smtClean="0"/>
              <a:t>2а)  -1       2б) 4        2в) -2          2г)3</a:t>
            </a:r>
          </a:p>
          <a:p>
            <a:r>
              <a:rPr lang="be-BY" sz="4400" dirty="0" smtClean="0"/>
              <a:t>3а) -4        3б) 1        3в)  -5         3г)0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/>
              <a:t>Адказы на тэст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600200"/>
            <a:ext cx="7186634" cy="4525963"/>
          </a:xfrm>
        </p:spPr>
        <p:txBody>
          <a:bodyPr/>
          <a:lstStyle/>
          <a:p>
            <a:r>
              <a:rPr lang="be-BY" sz="5400" dirty="0" smtClean="0"/>
              <a:t>1. б</a:t>
            </a:r>
          </a:p>
          <a:p>
            <a:r>
              <a:rPr lang="be-BY" sz="5400" dirty="0" smtClean="0"/>
              <a:t>2. а</a:t>
            </a:r>
          </a:p>
          <a:p>
            <a:r>
              <a:rPr lang="be-BY" sz="5400" dirty="0" smtClean="0"/>
              <a:t>3. б</a:t>
            </a:r>
          </a:p>
          <a:p>
            <a:r>
              <a:rPr lang="be-BY" sz="5400" dirty="0" smtClean="0"/>
              <a:t>4. б</a:t>
            </a:r>
          </a:p>
          <a:p>
            <a:r>
              <a:rPr lang="be-BY" sz="5400" dirty="0" smtClean="0"/>
              <a:t>5. в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4638"/>
            <a:ext cx="7067550" cy="5940444"/>
          </a:xfrm>
        </p:spPr>
        <p:txBody>
          <a:bodyPr/>
          <a:lstStyle/>
          <a:p>
            <a:r>
              <a:rPr lang="en-US" altLang="ru-RU" sz="2800" b="1" dirty="0" smtClean="0">
                <a:solidFill>
                  <a:schemeClr val="accent2"/>
                </a:solidFill>
              </a:rPr>
              <a:t/>
            </a:r>
            <a:br>
              <a:rPr lang="en-US" altLang="ru-RU" sz="2800" b="1" dirty="0" smtClean="0">
                <a:solidFill>
                  <a:schemeClr val="accent2"/>
                </a:solidFill>
              </a:rPr>
            </a:br>
            <a:r>
              <a:rPr lang="ru-RU" altLang="ru-RU" sz="4000" b="1" dirty="0" smtClean="0">
                <a:solidFill>
                  <a:schemeClr val="accent2"/>
                </a:solidFill>
              </a:rPr>
              <a:t>№95</a:t>
            </a:r>
            <a:r>
              <a:rPr lang="en-US" altLang="ru-RU" sz="4000" b="1" dirty="0" smtClean="0">
                <a:solidFill>
                  <a:schemeClr val="accent2"/>
                </a:solidFill>
              </a:rPr>
              <a:t/>
            </a:r>
            <a:br>
              <a:rPr lang="en-US" altLang="ru-RU" sz="4000" b="1" dirty="0" smtClean="0">
                <a:solidFill>
                  <a:schemeClr val="accent2"/>
                </a:solidFill>
              </a:rPr>
            </a:br>
            <a:r>
              <a:rPr lang="ru-RU" sz="4000" dirty="0" smtClean="0"/>
              <a:t>0 </a:t>
            </a:r>
            <a:r>
              <a:rPr lang="en-US" sz="4000" dirty="0" smtClean="0"/>
              <a:t>&lt;</a:t>
            </a:r>
            <a:r>
              <a:rPr lang="ru-RU" sz="4000" dirty="0" smtClean="0"/>
              <a:t>8;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 0 </a:t>
            </a:r>
            <a:r>
              <a:rPr lang="en-US" sz="4000" dirty="0" smtClean="0"/>
              <a:t>&gt;</a:t>
            </a:r>
            <a:r>
              <a:rPr lang="ru-RU" sz="4000" dirty="0" smtClean="0"/>
              <a:t> –2;</a:t>
            </a:r>
            <a:r>
              <a:rPr lang="en-US" sz="4000" dirty="0" smtClean="0"/>
              <a:t>                 </a:t>
            </a:r>
            <a:r>
              <a:rPr lang="ru-RU" sz="4000" dirty="0" smtClean="0"/>
              <a:t> –5 </a:t>
            </a:r>
            <a:r>
              <a:rPr lang="en-US" sz="4000" dirty="0" smtClean="0"/>
              <a:t>&lt;</a:t>
            </a:r>
            <a:r>
              <a:rPr lang="ru-RU" sz="4000" dirty="0" smtClean="0"/>
              <a:t> 0;</a:t>
            </a:r>
            <a:br>
              <a:rPr lang="ru-RU" sz="4000" dirty="0" smtClean="0"/>
            </a:br>
            <a:r>
              <a:rPr lang="ru-RU" sz="4000" dirty="0" smtClean="0"/>
              <a:t> 8 </a:t>
            </a:r>
            <a:r>
              <a:rPr lang="en-US" sz="4000" dirty="0" smtClean="0"/>
              <a:t>&gt;</a:t>
            </a:r>
            <a:r>
              <a:rPr lang="ru-RU" sz="4000" dirty="0" smtClean="0"/>
              <a:t>1; </a:t>
            </a:r>
            <a:r>
              <a:rPr lang="en-US" sz="4000" dirty="0" smtClean="0"/>
              <a:t>                      </a:t>
            </a:r>
            <a:r>
              <a:rPr lang="ru-RU" sz="4000" dirty="0" smtClean="0"/>
              <a:t>–2 </a:t>
            </a:r>
            <a:r>
              <a:rPr lang="en-US" sz="4000" dirty="0" smtClean="0"/>
              <a:t>&lt;</a:t>
            </a:r>
            <a:r>
              <a:rPr lang="ru-RU" sz="4000" dirty="0" smtClean="0"/>
              <a:t>4,5;</a:t>
            </a:r>
            <a:br>
              <a:rPr lang="ru-RU" sz="4000" dirty="0" smtClean="0"/>
            </a:br>
            <a:r>
              <a:rPr lang="ru-RU" sz="4000" dirty="0" smtClean="0"/>
              <a:t> –5 </a:t>
            </a:r>
            <a:r>
              <a:rPr lang="en-US" sz="4000" dirty="0" smtClean="0"/>
              <a:t>&lt;</a:t>
            </a:r>
            <a:r>
              <a:rPr lang="ru-RU" sz="4000" dirty="0" smtClean="0"/>
              <a:t> –3;</a:t>
            </a:r>
            <a:r>
              <a:rPr lang="en-US" sz="4000" dirty="0" smtClean="0"/>
              <a:t>                 </a:t>
            </a:r>
            <a:r>
              <a:rPr lang="ru-RU" sz="4000" dirty="0" smtClean="0"/>
              <a:t> –2 </a:t>
            </a:r>
            <a:r>
              <a:rPr lang="en-US" sz="4000" dirty="0" smtClean="0"/>
              <a:t>&gt;</a:t>
            </a:r>
            <a:r>
              <a:rPr lang="ru-RU" sz="4000" dirty="0" smtClean="0"/>
              <a:t> –3. </a:t>
            </a:r>
            <a:br>
              <a:rPr lang="ru-RU" sz="4000" dirty="0" smtClean="0"/>
            </a:br>
            <a:r>
              <a:rPr lang="ru-RU" altLang="ru-RU" sz="4000" b="1" dirty="0" smtClean="0">
                <a:solidFill>
                  <a:schemeClr val="accent2"/>
                </a:solidFill>
              </a:rPr>
              <a:t>№96</a:t>
            </a:r>
            <a:r>
              <a:rPr lang="ru-RU" altLang="ru-RU" sz="4000" dirty="0" smtClean="0"/>
              <a:t/>
            </a:r>
            <a:br>
              <a:rPr lang="ru-RU" altLang="ru-RU" sz="4000" dirty="0" smtClean="0"/>
            </a:br>
            <a:r>
              <a:rPr lang="ru-RU" sz="4000" dirty="0" smtClean="0"/>
              <a:t>1,9 </a:t>
            </a:r>
            <a:r>
              <a:rPr lang="en-US" sz="4000" dirty="0" smtClean="0"/>
              <a:t> &gt; </a:t>
            </a:r>
            <a:r>
              <a:rPr lang="ru-RU" sz="4000" dirty="0" smtClean="0"/>
              <a:t> –3,25;</a:t>
            </a:r>
            <a:r>
              <a:rPr lang="en-US" sz="4000" dirty="0" smtClean="0"/>
              <a:t>        </a:t>
            </a:r>
            <a:r>
              <a:rPr lang="ru-RU" sz="4000" dirty="0" smtClean="0"/>
              <a:t> </a:t>
            </a:r>
            <a:r>
              <a:rPr lang="en-US" sz="4000" dirty="0" smtClean="0"/>
              <a:t> </a:t>
            </a:r>
            <a:r>
              <a:rPr lang="ru-RU" sz="4000" dirty="0" smtClean="0"/>
              <a:t>–0,6 </a:t>
            </a:r>
            <a:r>
              <a:rPr lang="en-US" sz="4000" dirty="0" smtClean="0"/>
              <a:t>&lt;</a:t>
            </a:r>
            <a:r>
              <a:rPr lang="ru-RU" sz="4000" dirty="0" smtClean="0"/>
              <a:t> 1,02;</a:t>
            </a:r>
            <a:br>
              <a:rPr lang="ru-RU" sz="4000" dirty="0" smtClean="0"/>
            </a:br>
            <a:r>
              <a:rPr lang="ru-RU" sz="4000" dirty="0" smtClean="0"/>
              <a:t> –4,9 </a:t>
            </a:r>
            <a:r>
              <a:rPr lang="en-US" sz="4000" dirty="0" smtClean="0"/>
              <a:t>&lt;</a:t>
            </a:r>
            <a:r>
              <a:rPr lang="ru-RU" sz="4000" dirty="0" smtClean="0"/>
              <a:t> –0,1;</a:t>
            </a:r>
            <a:r>
              <a:rPr lang="en-US" sz="4000" dirty="0" smtClean="0"/>
              <a:t>           </a:t>
            </a:r>
            <a:r>
              <a:rPr lang="ru-RU" sz="4000" dirty="0" smtClean="0"/>
              <a:t>–2,4 </a:t>
            </a:r>
            <a:r>
              <a:rPr lang="en-US" sz="4000" dirty="0" smtClean="0"/>
              <a:t>&gt;</a:t>
            </a:r>
            <a:r>
              <a:rPr lang="ru-RU" sz="4000" dirty="0" smtClean="0"/>
              <a:t> –5,6;</a:t>
            </a:r>
            <a:br>
              <a:rPr lang="ru-RU" sz="4000" dirty="0" smtClean="0"/>
            </a:br>
            <a:r>
              <a:rPr lang="ru-RU" sz="4000" dirty="0" smtClean="0"/>
              <a:t> 0,75 </a:t>
            </a:r>
            <a:r>
              <a:rPr lang="en-US" sz="4000" dirty="0" smtClean="0"/>
              <a:t>&gt;</a:t>
            </a:r>
            <a:r>
              <a:rPr lang="ru-RU" sz="4000" dirty="0" smtClean="0"/>
              <a:t> –0,8.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altLang="ru-RU" sz="3600" dirty="0" smtClean="0">
              <a:solidFill>
                <a:srgbClr val="B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/>
              <a:t>Рэфлексія</a:t>
            </a:r>
            <a:endParaRPr lang="ru-RU" dirty="0"/>
          </a:p>
        </p:txBody>
      </p:sp>
      <p:pic>
        <p:nvPicPr>
          <p:cNvPr id="4" name="Содержимое 3" descr="red-exclamation-point-pn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85852" y="1357298"/>
            <a:ext cx="1785950" cy="1785950"/>
          </a:xfrm>
        </p:spPr>
      </p:pic>
      <p:sp>
        <p:nvSpPr>
          <p:cNvPr id="5" name="Прямоугольник 4"/>
          <p:cNvSpPr/>
          <p:nvPr/>
        </p:nvSpPr>
        <p:spPr>
          <a:xfrm>
            <a:off x="2928926" y="1857364"/>
            <a:ext cx="40062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e-BY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Усе ведаю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6" name="Рисунок 5" descr="depositphotos_14680079-stock-photo-exclamat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729" y="3000372"/>
            <a:ext cx="1643073" cy="157161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143239" y="2967335"/>
            <a:ext cx="485778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Усе ведаю, </a:t>
            </a:r>
            <a:r>
              <a:rPr lang="ru-RU" sz="36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але</a:t>
            </a:r>
            <a:r>
              <a:rPr lang="ru-RU" sz="36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36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дапускаю</a:t>
            </a:r>
            <a:r>
              <a:rPr lang="ru-RU" sz="36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ru-RU" sz="36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памылкі</a:t>
            </a:r>
            <a:endParaRPr lang="ru-RU" sz="36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8" name="Рисунок 7" descr="991840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3243" y="4890409"/>
            <a:ext cx="1856737" cy="1624026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3643306" y="5214950"/>
            <a:ext cx="50577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e-BY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Было складана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642919"/>
            <a:ext cx="7200900" cy="1592282"/>
          </a:xfrm>
        </p:spPr>
        <p:txBody>
          <a:bodyPr/>
          <a:lstStyle/>
          <a:p>
            <a:pPr eaLnBrk="1" hangingPunct="1"/>
            <a:r>
              <a:rPr lang="ru-RU" altLang="ru-RU" sz="4000" dirty="0" smtClean="0">
                <a:solidFill>
                  <a:srgbClr val="B00000"/>
                </a:solidFill>
              </a:rPr>
              <a:t>Пара</a:t>
            </a:r>
            <a:r>
              <a:rPr lang="be-BY" altLang="ru-RU" sz="4000" dirty="0" smtClean="0">
                <a:solidFill>
                  <a:srgbClr val="B00000"/>
                </a:solidFill>
              </a:rPr>
              <a:t>ўнанне рацыянальных лікаў</a:t>
            </a:r>
            <a:endParaRPr lang="ru-RU" altLang="ru-RU" sz="4000" dirty="0" smtClean="0">
              <a:solidFill>
                <a:srgbClr val="B0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3789363"/>
            <a:ext cx="7345362" cy="2447925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endParaRPr lang="ru-RU" altLang="ru-RU" sz="2400" dirty="0" smtClean="0"/>
          </a:p>
        </p:txBody>
      </p:sp>
      <p:pic>
        <p:nvPicPr>
          <p:cNvPr id="2052" name="Picture 4" descr="C:\Users\1\Desktop\number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143116"/>
            <a:ext cx="6929486" cy="4059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1"/>
          <p:cNvSpPr>
            <a:spLocks noChangeArrowheads="1"/>
          </p:cNvSpPr>
          <p:nvPr/>
        </p:nvSpPr>
        <p:spPr bwMode="auto">
          <a:xfrm>
            <a:off x="1258888" y="549275"/>
            <a:ext cx="7705725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AutoNum type="arabicParenR"/>
            </a:pPr>
            <a:r>
              <a:rPr lang="be-BY" sz="6600" b="1" dirty="0" smtClean="0"/>
              <a:t>  │ -</a:t>
            </a:r>
            <a:r>
              <a:rPr lang="be-BY" sz="6600" b="1" dirty="0"/>
              <a:t>5│ </a:t>
            </a:r>
            <a:endParaRPr lang="be-BY" sz="6600" b="1" dirty="0" smtClean="0"/>
          </a:p>
          <a:p>
            <a:pPr marL="514350" indent="-514350"/>
            <a:r>
              <a:rPr lang="be-BY" sz="6600" dirty="0" smtClean="0"/>
              <a:t> </a:t>
            </a:r>
            <a:r>
              <a:rPr lang="be-BY" sz="6600" b="1" dirty="0" smtClean="0"/>
              <a:t>2) </a:t>
            </a:r>
            <a:r>
              <a:rPr lang="be-BY" sz="6600" b="1" dirty="0"/>
              <a:t>│-</a:t>
            </a:r>
            <a:r>
              <a:rPr lang="be-BY" sz="6600" b="1" dirty="0" smtClean="0"/>
              <a:t>1,5 │    </a:t>
            </a:r>
          </a:p>
          <a:p>
            <a:pPr marL="514350" indent="-514350"/>
            <a:r>
              <a:rPr lang="be-BY" sz="6600" b="1" dirty="0" smtClean="0"/>
              <a:t> 3</a:t>
            </a:r>
            <a:r>
              <a:rPr lang="be-BY" sz="6600" b="1" dirty="0"/>
              <a:t>) </a:t>
            </a:r>
            <a:r>
              <a:rPr lang="be-BY" sz="6600" b="1" dirty="0" smtClean="0"/>
              <a:t> │</a:t>
            </a:r>
            <a:r>
              <a:rPr lang="be-BY" sz="6600" b="1" dirty="0"/>
              <a:t>15│   </a:t>
            </a:r>
            <a:endParaRPr lang="be-BY" sz="6600" b="1" dirty="0" smtClean="0"/>
          </a:p>
          <a:p>
            <a:pPr marL="514350" indent="-514350"/>
            <a:r>
              <a:rPr lang="be-BY" sz="6600" b="1" dirty="0" smtClean="0"/>
              <a:t> 4</a:t>
            </a:r>
            <a:r>
              <a:rPr lang="be-BY" sz="6600" b="1" dirty="0"/>
              <a:t>) </a:t>
            </a:r>
            <a:r>
              <a:rPr lang="be-BY" sz="6600" b="1" dirty="0" smtClean="0"/>
              <a:t> │</a:t>
            </a:r>
            <a:r>
              <a:rPr lang="be-BY" sz="6600" b="1" dirty="0"/>
              <a:t>-5,7</a:t>
            </a:r>
            <a:r>
              <a:rPr lang="be-BY" sz="6600" b="1" dirty="0" smtClean="0"/>
              <a:t>│</a:t>
            </a:r>
          </a:p>
          <a:p>
            <a:pPr marL="514350" indent="-514350"/>
            <a:r>
              <a:rPr lang="be-BY" sz="6600" b="1" dirty="0" smtClean="0"/>
              <a:t> </a:t>
            </a:r>
            <a:r>
              <a:rPr lang="be-BY" sz="6600" b="1" dirty="0"/>
              <a:t>5) │7,8│</a:t>
            </a:r>
            <a:endParaRPr lang="ru-RU" sz="6600" b="1" dirty="0"/>
          </a:p>
          <a:p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sz="60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be-BY" sz="60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be-BY" sz="60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Процілеглыя лікі</a:t>
            </a:r>
            <a:r>
              <a:rPr lang="ru-RU" sz="60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60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600201"/>
            <a:ext cx="7186634" cy="4329130"/>
          </a:xfrm>
        </p:spPr>
        <p:txBody>
          <a:bodyPr/>
          <a:lstStyle/>
          <a:p>
            <a:r>
              <a:rPr lang="be-BY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-15              </a:t>
            </a:r>
          </a:p>
          <a:p>
            <a:r>
              <a:rPr lang="be-BY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0,2  </a:t>
            </a:r>
          </a:p>
          <a:p>
            <a:r>
              <a:rPr lang="be-BY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2,1</a:t>
            </a:r>
            <a:endParaRPr lang="ru-RU" sz="36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be-BY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5,3  </a:t>
            </a:r>
          </a:p>
          <a:p>
            <a:r>
              <a:rPr lang="be-BY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-2,5     </a:t>
            </a:r>
          </a:p>
          <a:p>
            <a:r>
              <a:rPr lang="be-BY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-8</a:t>
            </a:r>
          </a:p>
          <a:p>
            <a:endParaRPr lang="ru-RU" sz="36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/>
          <a:lstStyle/>
          <a:p>
            <a:r>
              <a:rPr lang="be-BY" dirty="0" smtClean="0"/>
              <a:t>7    </a:t>
            </a:r>
          </a:p>
          <a:p>
            <a:r>
              <a:rPr lang="be-BY" dirty="0" smtClean="0"/>
              <a:t>-9    </a:t>
            </a:r>
          </a:p>
          <a:p>
            <a:r>
              <a:rPr lang="be-BY" dirty="0" smtClean="0"/>
              <a:t>3,8</a:t>
            </a:r>
          </a:p>
          <a:p>
            <a:r>
              <a:rPr lang="be-BY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17  </a:t>
            </a:r>
          </a:p>
          <a:p>
            <a:r>
              <a:rPr lang="be-BY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-12    </a:t>
            </a:r>
          </a:p>
          <a:p>
            <a:r>
              <a:rPr lang="be-BY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-13,85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/>
              <a:t>Параўнайце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600200"/>
            <a:ext cx="7186634" cy="4525963"/>
          </a:xfrm>
        </p:spPr>
        <p:txBody>
          <a:bodyPr/>
          <a:lstStyle/>
          <a:p>
            <a:r>
              <a:rPr lang="be-BY" sz="6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-6       *   0                                             </a:t>
            </a:r>
          </a:p>
          <a:p>
            <a:r>
              <a:rPr lang="be-BY" sz="6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-13,5  *   13,5</a:t>
            </a:r>
            <a:endParaRPr lang="ru-RU" sz="6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be-BY" sz="6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-5,9    *   -5,8        </a:t>
            </a:r>
          </a:p>
          <a:p>
            <a:r>
              <a:rPr lang="be-BY" sz="6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-7,5    *   - 0,2	</a:t>
            </a:r>
            <a:endParaRPr lang="ru-RU" sz="6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be-BY" dirty="0" smtClean="0"/>
              <a:t>№79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000108"/>
            <a:ext cx="7186634" cy="4786347"/>
          </a:xfrm>
        </p:spPr>
        <p:txBody>
          <a:bodyPr/>
          <a:lstStyle/>
          <a:p>
            <a:r>
              <a:rPr lang="en-US" dirty="0" smtClean="0"/>
              <a:t>а) 9  &gt;  –11;</a:t>
            </a:r>
            <a:r>
              <a:rPr lang="be-BY" dirty="0" smtClean="0"/>
              <a:t>                        </a:t>
            </a:r>
          </a:p>
          <a:p>
            <a:r>
              <a:rPr lang="en-US" dirty="0" smtClean="0"/>
              <a:t> –2  &gt;  –2,5;</a:t>
            </a:r>
            <a:r>
              <a:rPr lang="be-BY" dirty="0" smtClean="0"/>
              <a:t>                       </a:t>
            </a:r>
          </a:p>
          <a:p>
            <a:r>
              <a:rPr lang="en-US" dirty="0" smtClean="0"/>
              <a:t> –21 3 &lt; 0; </a:t>
            </a:r>
            <a:r>
              <a:rPr lang="be-BY" dirty="0" smtClean="0"/>
              <a:t>                      </a:t>
            </a:r>
          </a:p>
          <a:p>
            <a:r>
              <a:rPr lang="en-US" dirty="0" smtClean="0"/>
              <a:t> 2 5  &gt;  –1 7 ;</a:t>
            </a:r>
          </a:p>
          <a:p>
            <a:r>
              <a:rPr lang="en-US" dirty="0" smtClean="0"/>
              <a:t>–3,2  &gt; –53 8 ;</a:t>
            </a:r>
          </a:p>
          <a:p>
            <a:r>
              <a:rPr lang="en-US" dirty="0" smtClean="0"/>
              <a:t>б) –2 5 &lt;  –0,3;</a:t>
            </a:r>
            <a:endParaRPr lang="be-BY" dirty="0" smtClean="0"/>
          </a:p>
          <a:p>
            <a:r>
              <a:rPr lang="en-US" dirty="0" smtClean="0"/>
              <a:t>–2 3  &gt;  –3 4;</a:t>
            </a:r>
            <a:endParaRPr lang="be-BY" dirty="0" smtClean="0"/>
          </a:p>
          <a:p>
            <a:r>
              <a:rPr lang="en-US" dirty="0" smtClean="0"/>
              <a:t>–3,02  &gt;  –31 5 ;</a:t>
            </a:r>
            <a:endParaRPr lang="be-BY" dirty="0" smtClean="0"/>
          </a:p>
          <a:p>
            <a:r>
              <a:rPr lang="en-US" dirty="0" smtClean="0"/>
              <a:t>–41 3  &lt;  –14 3 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7186634" cy="6083320"/>
          </a:xfrm>
        </p:spPr>
        <p:txBody>
          <a:bodyPr/>
          <a:lstStyle/>
          <a:p>
            <a:pPr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ru-RU" sz="72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Прымяненне</a:t>
            </a:r>
            <a:r>
              <a:rPr lang="ru-RU" sz="72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72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дадатных</a:t>
            </a:r>
            <a:r>
              <a:rPr lang="ru-RU" sz="72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72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і</a:t>
            </a:r>
            <a:r>
              <a:rPr lang="ru-RU" sz="72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72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адмоўных</a:t>
            </a:r>
            <a:r>
              <a:rPr lang="ru-RU" sz="72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72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лікаў</a:t>
            </a:r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54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336</Words>
  <Application>Microsoft Office PowerPoint</Application>
  <PresentationFormat>Экран (4:3)</PresentationFormat>
  <Paragraphs>85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Оформление по умолчанию</vt:lpstr>
      <vt:lpstr>Слайд 1</vt:lpstr>
      <vt:lpstr> №95 0 &lt;8;  0 &gt; –2;                  –5 &lt; 0;  8 &gt;1;                       –2 &lt;4,5;  –5 &lt; –3;                  –2 &gt; –3.  №96 1,9  &gt;  –3,25;          –0,6 &lt; 1,02;  –4,9 &lt; –0,1;           –2,4 &gt; –5,6;  0,75 &gt; –0,8. </vt:lpstr>
      <vt:lpstr>Параўнанне рацыянальных лікаў</vt:lpstr>
      <vt:lpstr>Слайд 4</vt:lpstr>
      <vt:lpstr> Процілеглыя лікі </vt:lpstr>
      <vt:lpstr>Слайд 6</vt:lpstr>
      <vt:lpstr>Параўнайце</vt:lpstr>
      <vt:lpstr>№79</vt:lpstr>
      <vt:lpstr>  Прымяненне дадатных і адмоўных лікаў    </vt:lpstr>
      <vt:lpstr>1. Медыцына</vt:lpstr>
      <vt:lpstr> 2. Тэрмометры</vt:lpstr>
      <vt:lpstr>Слайд 12</vt:lpstr>
      <vt:lpstr>4. Узровень мора </vt:lpstr>
      <vt:lpstr>5. Якасці чалавека</vt:lpstr>
      <vt:lpstr>6. Фізіка і расчёска</vt:lpstr>
      <vt:lpstr>Слайд 16</vt:lpstr>
      <vt:lpstr>7. «Лінія часу»</vt:lpstr>
      <vt:lpstr>Работа ў парах</vt:lpstr>
      <vt:lpstr>Адказы на тэст</vt:lpstr>
      <vt:lpstr>Рэфлексія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S.T.A.L.L.K.E.R</cp:lastModifiedBy>
  <cp:revision>139</cp:revision>
  <dcterms:created xsi:type="dcterms:W3CDTF">2012-08-12T16:04:58Z</dcterms:created>
  <dcterms:modified xsi:type="dcterms:W3CDTF">2019-01-25T02:23:11Z</dcterms:modified>
</cp:coreProperties>
</file>